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64" r:id="rId11"/>
    <p:sldId id="265" r:id="rId12"/>
    <p:sldId id="285" r:id="rId13"/>
    <p:sldId id="286" r:id="rId14"/>
    <p:sldId id="290" r:id="rId15"/>
    <p:sldId id="283" r:id="rId16"/>
    <p:sldId id="288" r:id="rId17"/>
    <p:sldId id="287" r:id="rId18"/>
    <p:sldId id="291" r:id="rId19"/>
    <p:sldId id="267" r:id="rId20"/>
    <p:sldId id="292" r:id="rId21"/>
    <p:sldId id="271" r:id="rId22"/>
    <p:sldId id="293" r:id="rId23"/>
    <p:sldId id="278" r:id="rId24"/>
    <p:sldId id="280" r:id="rId25"/>
  </p:sldIdLst>
  <p:sldSz cx="12192000" cy="6858000"/>
  <p:notesSz cx="6858000" cy="9144000"/>
  <p:embeddedFontLst>
    <p:embeddedFont>
      <p:font typeface="OPPOSans H" panose="02010600030101010101" charset="-122"/>
      <p:regular r:id="rId26"/>
    </p:embeddedFont>
    <p:embeddedFont>
      <p:font typeface="Source Han Sans" panose="02010600030101010101" charset="-122"/>
      <p:regular r:id="rId27"/>
    </p:embeddedFont>
    <p:embeddedFont>
      <p:font typeface="Source Han Sans CN Bold" panose="02010600030101010101" charset="-122"/>
      <p:regular r:id="rId28"/>
    </p:embeddedFont>
    <p:embeddedFont>
      <p:font typeface="Cambria Math" panose="02040503050406030204" pitchFamily="18" charset="0"/>
      <p:regular r:id="rId29"/>
    </p:embeddedFont>
    <p:embeddedFont>
      <p:font typeface="Cascadia Code ExtraLight" panose="020B0609020000020004" pitchFamily="49" charset="0"/>
      <p:regular r:id="rId30"/>
      <p:italic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E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449" autoAdjust="0"/>
  </p:normalViewPr>
  <p:slideViewPr>
    <p:cSldViewPr snapToGrid="0">
      <p:cViewPr varScale="1">
        <p:scale>
          <a:sx n="72" d="100"/>
          <a:sy n="72" d="100"/>
        </p:scale>
        <p:origin x="855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illustrations/%E5%95%86%E5%BA%97-%E4%BC%99%E4%BC%B4%E5%85%B3%E7%B3%BB-%E5%90%88%E4%BD%9C-%E5%95%86%E4%BA%BA-1026420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who.int/news-room/fact-sheets/detail/cardiovascular-diseases-(cvds)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chive.ics.uci.edu/dataset/45/heart+disea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7543" y="230414"/>
            <a:ext cx="11596914" cy="6320972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17500" sx="102000" sy="102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2420734"/>
            <a:ext cx="1222572" cy="2316399"/>
          </a:xfrm>
          <a:custGeom>
            <a:avLst/>
            <a:gdLst>
              <a:gd name="connsiteX0" fmla="*/ 0 w 1222572"/>
              <a:gd name="connsiteY0" fmla="*/ 0 h 2316399"/>
              <a:gd name="connsiteX1" fmla="*/ 1222572 w 1222572"/>
              <a:gd name="connsiteY1" fmla="*/ 0 h 2316399"/>
              <a:gd name="connsiteX2" fmla="*/ 0 w 1222572"/>
              <a:gd name="connsiteY2" fmla="*/ 2316399 h 2316399"/>
            </a:gdLst>
            <a:ahLst/>
            <a:cxnLst/>
            <a:rect l="l" t="t" r="r" b="b"/>
            <a:pathLst>
              <a:path w="1222572" h="2316399">
                <a:moveTo>
                  <a:pt x="0" y="0"/>
                </a:moveTo>
                <a:lnTo>
                  <a:pt x="1222572" y="0"/>
                </a:lnTo>
                <a:lnTo>
                  <a:pt x="0" y="2316399"/>
                </a:lnTo>
                <a:close/>
              </a:path>
            </a:pathLst>
          </a:custGeom>
          <a:solidFill>
            <a:schemeClr val="accent1">
              <a:alpha val="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24571" y="0"/>
            <a:ext cx="3735980" cy="2461432"/>
          </a:xfrm>
          <a:custGeom>
            <a:avLst/>
            <a:gdLst>
              <a:gd name="connsiteX0" fmla="*/ 1299119 w 3735980"/>
              <a:gd name="connsiteY0" fmla="*/ 0 h 2461432"/>
              <a:gd name="connsiteX1" fmla="*/ 3735980 w 3735980"/>
              <a:gd name="connsiteY1" fmla="*/ 0 h 2461432"/>
              <a:gd name="connsiteX2" fmla="*/ 2436861 w 3735980"/>
              <a:gd name="connsiteY2" fmla="*/ 2461432 h 2461432"/>
              <a:gd name="connsiteX3" fmla="*/ 0 w 3735980"/>
              <a:gd name="connsiteY3" fmla="*/ 2461432 h 2461432"/>
            </a:gdLst>
            <a:ahLst/>
            <a:cxnLst/>
            <a:rect l="l" t="t" r="r" b="b"/>
            <a:pathLst>
              <a:path w="3735980" h="2461432">
                <a:moveTo>
                  <a:pt x="1299119" y="0"/>
                </a:moveTo>
                <a:lnTo>
                  <a:pt x="3735980" y="0"/>
                </a:lnTo>
                <a:lnTo>
                  <a:pt x="2436861" y="2461432"/>
                </a:lnTo>
                <a:lnTo>
                  <a:pt x="0" y="2461432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3656" y="6014291"/>
            <a:ext cx="10312401" cy="1410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261343" y="-546420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58951" y="-74110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9057" y="0"/>
            <a:ext cx="1382000" cy="698493"/>
          </a:xfrm>
          <a:custGeom>
            <a:avLst/>
            <a:gdLst>
              <a:gd name="connsiteX0" fmla="*/ 368658 w 1382000"/>
              <a:gd name="connsiteY0" fmla="*/ 0 h 698493"/>
              <a:gd name="connsiteX1" fmla="*/ 1382000 w 1382000"/>
              <a:gd name="connsiteY1" fmla="*/ 0 h 698493"/>
              <a:gd name="connsiteX2" fmla="*/ 1013342 w 1382000"/>
              <a:gd name="connsiteY2" fmla="*/ 698493 h 698493"/>
              <a:gd name="connsiteX3" fmla="*/ 0 w 1382000"/>
              <a:gd name="connsiteY3" fmla="*/ 698493 h 698493"/>
            </a:gdLst>
            <a:ahLst/>
            <a:cxnLst/>
            <a:rect l="l" t="t" r="r" b="b"/>
            <a:pathLst>
              <a:path w="1382000" h="698493">
                <a:moveTo>
                  <a:pt x="368658" y="0"/>
                </a:moveTo>
                <a:lnTo>
                  <a:pt x="1382000" y="0"/>
                </a:lnTo>
                <a:lnTo>
                  <a:pt x="1013342" y="698493"/>
                </a:lnTo>
                <a:lnTo>
                  <a:pt x="0" y="6984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1219" y="4999027"/>
            <a:ext cx="344344" cy="32455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75035" y="5421924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472643" y="522724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28" name="Picture 4" descr="yodiyim/iStock, Getty Images">
            <a:extLst>
              <a:ext uri="{FF2B5EF4-FFF2-40B4-BE49-F238E27FC236}">
                <a16:creationId xmlns:a16="http://schemas.microsoft.com/office/drawing/2014/main" id="{E8D105AF-4686-B01A-83A5-81B87503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57" y="1993930"/>
            <a:ext cx="4928506" cy="3696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标题 1"/>
          <p:cNvSpPr txBox="1"/>
          <p:nvPr/>
        </p:nvSpPr>
        <p:spPr>
          <a:xfrm>
            <a:off x="1413570" y="1583144"/>
            <a:ext cx="3997507" cy="330578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1631783" y="1622558"/>
            <a:ext cx="3558548" cy="2517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en-US" altLang="zh-CN" sz="1600" b="1" i="0" dirty="0">
                <a:solidFill>
                  <a:srgbClr val="1D2125"/>
                </a:solidFill>
                <a:effectLst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ITCS227 Introduction to Data Science</a:t>
            </a:r>
          </a:p>
        </p:txBody>
      </p:sp>
      <p:sp>
        <p:nvSpPr>
          <p:cNvPr id="24" name="标题 1"/>
          <p:cNvSpPr txBox="1"/>
          <p:nvPr/>
        </p:nvSpPr>
        <p:spPr>
          <a:xfrm>
            <a:off x="1248344" y="2037373"/>
            <a:ext cx="4644613" cy="7472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5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j-lt"/>
                <a:ea typeface="Source Han Sans CN Bold"/>
                <a:cs typeface="Times New Roman" panose="02020603050405020304" pitchFamily="18" charset="0"/>
              </a:rPr>
              <a:t>Heart Disease Prediction </a:t>
            </a:r>
            <a:endParaRPr kumimoji="1" lang="zh-CN" altLang="en-US" b="1" dirty="0">
              <a:latin typeface="+mj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D228404-557E-1C3D-E8B8-3DC3B2D8F510}"/>
              </a:ext>
            </a:extLst>
          </p:cNvPr>
          <p:cNvSpPr txBox="1"/>
          <p:nvPr/>
        </p:nvSpPr>
        <p:spPr>
          <a:xfrm>
            <a:off x="1524046" y="3475379"/>
            <a:ext cx="4370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6688011 </a:t>
            </a:r>
            <a:r>
              <a:rPr lang="en-US" altLang="zh-CN" dirty="0" err="1"/>
              <a:t>Kittipob</a:t>
            </a:r>
            <a:r>
              <a:rPr lang="en-US" altLang="zh-CN" dirty="0"/>
              <a:t> </a:t>
            </a:r>
            <a:r>
              <a:rPr lang="en-US" altLang="zh-CN" dirty="0" err="1"/>
              <a:t>Bumphen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6688018 </a:t>
            </a:r>
            <a:r>
              <a:rPr lang="en-US" altLang="zh-CN" dirty="0" err="1"/>
              <a:t>Nonthapath</a:t>
            </a:r>
            <a:r>
              <a:rPr lang="en-US" altLang="zh-CN" dirty="0"/>
              <a:t> </a:t>
            </a:r>
            <a:r>
              <a:rPr lang="en-US" altLang="zh-CN" dirty="0" err="1"/>
              <a:t>Chaworanum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6688027 Yuhan Huang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6688113 </a:t>
            </a:r>
            <a:r>
              <a:rPr lang="en-US" altLang="zh-CN" dirty="0" err="1"/>
              <a:t>Duangwang</a:t>
            </a:r>
            <a:r>
              <a:rPr lang="en-US" altLang="zh-CN" dirty="0"/>
              <a:t> </a:t>
            </a:r>
            <a:r>
              <a:rPr lang="en-US" altLang="zh-CN" dirty="0" err="1"/>
              <a:t>Srisa-ard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6688232 Xinyi Chen</a:t>
            </a:r>
          </a:p>
        </p:txBody>
      </p:sp>
      <p:pic>
        <p:nvPicPr>
          <p:cNvPr id="1030" name="Picture 6" descr="Subject Selection">
            <a:extLst>
              <a:ext uri="{FF2B5EF4-FFF2-40B4-BE49-F238E27FC236}">
                <a16:creationId xmlns:a16="http://schemas.microsoft.com/office/drawing/2014/main" id="{88996DC9-916A-E492-AC45-D2B01ED8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178" y="421749"/>
            <a:ext cx="2041456" cy="5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 rot="10800000" flipH="1" flipV="1">
            <a:off x="2093575" y="2104154"/>
            <a:ext cx="1375056" cy="1213695"/>
          </a:xfrm>
          <a:custGeom>
            <a:avLst/>
            <a:gdLst>
              <a:gd name="connsiteX0" fmla="*/ 526864 w 1833866"/>
              <a:gd name="connsiteY0" fmla="*/ 36427 h 1618665"/>
              <a:gd name="connsiteX1" fmla="*/ 493684 w 1833866"/>
              <a:gd name="connsiteY1" fmla="*/ 43126 h 1618665"/>
              <a:gd name="connsiteX2" fmla="*/ 480154 w 1833866"/>
              <a:gd name="connsiteY2" fmla="*/ 52249 h 1618665"/>
              <a:gd name="connsiteX3" fmla="*/ 465487 w 1833866"/>
              <a:gd name="connsiteY3" fmla="*/ 59406 h 1618665"/>
              <a:gd name="connsiteX4" fmla="*/ 443096 w 1833866"/>
              <a:gd name="connsiteY4" fmla="*/ 84792 h 1618665"/>
              <a:gd name="connsiteX5" fmla="*/ 52704 w 1833866"/>
              <a:gd name="connsiteY5" fmla="*/ 760969 h 1618665"/>
              <a:gd name="connsiteX6" fmla="*/ 41915 w 1833866"/>
              <a:gd name="connsiteY6" fmla="*/ 793054 h 1618665"/>
              <a:gd name="connsiteX7" fmla="*/ 42450 w 1833866"/>
              <a:gd name="connsiteY7" fmla="*/ 817660 h 1618665"/>
              <a:gd name="connsiteX8" fmla="*/ 42466 w 1833866"/>
              <a:gd name="connsiteY8" fmla="*/ 817710 h 1618665"/>
              <a:gd name="connsiteX9" fmla="*/ 41915 w 1833866"/>
              <a:gd name="connsiteY9" fmla="*/ 825613 h 1618665"/>
              <a:gd name="connsiteX10" fmla="*/ 52704 w 1833866"/>
              <a:gd name="connsiteY10" fmla="*/ 857698 h 1618665"/>
              <a:gd name="connsiteX11" fmla="*/ 443095 w 1833866"/>
              <a:gd name="connsiteY11" fmla="*/ 1533875 h 1618665"/>
              <a:gd name="connsiteX12" fmla="*/ 465486 w 1833866"/>
              <a:gd name="connsiteY12" fmla="*/ 1559261 h 1618665"/>
              <a:gd name="connsiteX13" fmla="*/ 480153 w 1833866"/>
              <a:gd name="connsiteY13" fmla="*/ 1566418 h 1618665"/>
              <a:gd name="connsiteX14" fmla="*/ 493683 w 1833866"/>
              <a:gd name="connsiteY14" fmla="*/ 1575541 h 1618665"/>
              <a:gd name="connsiteX15" fmla="*/ 526864 w 1833866"/>
              <a:gd name="connsiteY15" fmla="*/ 1582239 h 1618665"/>
              <a:gd name="connsiteX16" fmla="*/ 1307647 w 1833866"/>
              <a:gd name="connsiteY16" fmla="*/ 1582239 h 1618665"/>
              <a:gd name="connsiteX17" fmla="*/ 1340827 w 1833866"/>
              <a:gd name="connsiteY17" fmla="*/ 1575541 h 1618665"/>
              <a:gd name="connsiteX18" fmla="*/ 1354358 w 1833866"/>
              <a:gd name="connsiteY18" fmla="*/ 1566418 h 1618665"/>
              <a:gd name="connsiteX19" fmla="*/ 1369024 w 1833866"/>
              <a:gd name="connsiteY19" fmla="*/ 1559261 h 1618665"/>
              <a:gd name="connsiteX20" fmla="*/ 1391416 w 1833866"/>
              <a:gd name="connsiteY20" fmla="*/ 1533875 h 1618665"/>
              <a:gd name="connsiteX21" fmla="*/ 1781808 w 1833866"/>
              <a:gd name="connsiteY21" fmla="*/ 857698 h 1618665"/>
              <a:gd name="connsiteX22" fmla="*/ 1792597 w 1833866"/>
              <a:gd name="connsiteY22" fmla="*/ 825613 h 1618665"/>
              <a:gd name="connsiteX23" fmla="*/ 1791462 w 1833866"/>
              <a:gd name="connsiteY23" fmla="*/ 809333 h 1618665"/>
              <a:gd name="connsiteX24" fmla="*/ 1792597 w 1833866"/>
              <a:gd name="connsiteY24" fmla="*/ 793054 h 1618665"/>
              <a:gd name="connsiteX25" fmla="*/ 1781808 w 1833866"/>
              <a:gd name="connsiteY25" fmla="*/ 760969 h 1618665"/>
              <a:gd name="connsiteX26" fmla="*/ 1391416 w 1833866"/>
              <a:gd name="connsiteY26" fmla="*/ 84792 h 1618665"/>
              <a:gd name="connsiteX27" fmla="*/ 1369024 w 1833866"/>
              <a:gd name="connsiteY27" fmla="*/ 59406 h 1618665"/>
              <a:gd name="connsiteX28" fmla="*/ 1354358 w 1833866"/>
              <a:gd name="connsiteY28" fmla="*/ 52249 h 1618665"/>
              <a:gd name="connsiteX29" fmla="*/ 1340828 w 1833866"/>
              <a:gd name="connsiteY29" fmla="*/ 43126 h 1618665"/>
              <a:gd name="connsiteX30" fmla="*/ 1307647 w 1833866"/>
              <a:gd name="connsiteY30" fmla="*/ 36427 h 1618665"/>
              <a:gd name="connsiteX31" fmla="*/ 508481 w 1833866"/>
              <a:gd name="connsiteY31" fmla="*/ 0 h 1618665"/>
              <a:gd name="connsiteX32" fmla="*/ 1326061 w 1833866"/>
              <a:gd name="connsiteY32" fmla="*/ 0 h 1618665"/>
              <a:gd name="connsiteX33" fmla="*/ 1360806 w 1833866"/>
              <a:gd name="connsiteY33" fmla="*/ 7015 h 1618665"/>
              <a:gd name="connsiteX34" fmla="*/ 1374973 w 1833866"/>
              <a:gd name="connsiteY34" fmla="*/ 16567 h 1618665"/>
              <a:gd name="connsiteX35" fmla="*/ 1390331 w 1833866"/>
              <a:gd name="connsiteY35" fmla="*/ 24062 h 1618665"/>
              <a:gd name="connsiteX36" fmla="*/ 1413778 w 1833866"/>
              <a:gd name="connsiteY36" fmla="*/ 50644 h 1618665"/>
              <a:gd name="connsiteX37" fmla="*/ 1822568 w 1833866"/>
              <a:gd name="connsiteY37" fmla="*/ 758690 h 1618665"/>
              <a:gd name="connsiteX38" fmla="*/ 1833866 w 1833866"/>
              <a:gd name="connsiteY38" fmla="*/ 792286 h 1618665"/>
              <a:gd name="connsiteX39" fmla="*/ 1832677 w 1833866"/>
              <a:gd name="connsiteY39" fmla="*/ 809333 h 1618665"/>
              <a:gd name="connsiteX40" fmla="*/ 1833866 w 1833866"/>
              <a:gd name="connsiteY40" fmla="*/ 826380 h 1618665"/>
              <a:gd name="connsiteX41" fmla="*/ 1822568 w 1833866"/>
              <a:gd name="connsiteY41" fmla="*/ 859977 h 1618665"/>
              <a:gd name="connsiteX42" fmla="*/ 1413778 w 1833866"/>
              <a:gd name="connsiteY42" fmla="*/ 1568022 h 1618665"/>
              <a:gd name="connsiteX43" fmla="*/ 1390331 w 1833866"/>
              <a:gd name="connsiteY43" fmla="*/ 1594604 h 1618665"/>
              <a:gd name="connsiteX44" fmla="*/ 1374973 w 1833866"/>
              <a:gd name="connsiteY44" fmla="*/ 1602098 h 1618665"/>
              <a:gd name="connsiteX45" fmla="*/ 1360805 w 1833866"/>
              <a:gd name="connsiteY45" fmla="*/ 1611651 h 1618665"/>
              <a:gd name="connsiteX46" fmla="*/ 1326061 w 1833866"/>
              <a:gd name="connsiteY46" fmla="*/ 1618665 h 1618665"/>
              <a:gd name="connsiteX47" fmla="*/ 508481 w 1833866"/>
              <a:gd name="connsiteY47" fmla="*/ 1618665 h 1618665"/>
              <a:gd name="connsiteX48" fmla="*/ 473736 w 1833866"/>
              <a:gd name="connsiteY48" fmla="*/ 1611651 h 1618665"/>
              <a:gd name="connsiteX49" fmla="*/ 459568 w 1833866"/>
              <a:gd name="connsiteY49" fmla="*/ 1602098 h 1618665"/>
              <a:gd name="connsiteX50" fmla="*/ 444210 w 1833866"/>
              <a:gd name="connsiteY50" fmla="*/ 1594604 h 1618665"/>
              <a:gd name="connsiteX51" fmla="*/ 420764 w 1833866"/>
              <a:gd name="connsiteY51" fmla="*/ 1568022 h 1618665"/>
              <a:gd name="connsiteX52" fmla="*/ 11974 w 1833866"/>
              <a:gd name="connsiteY52" fmla="*/ 859977 h 1618665"/>
              <a:gd name="connsiteX53" fmla="*/ 676 w 1833866"/>
              <a:gd name="connsiteY53" fmla="*/ 826380 h 1618665"/>
              <a:gd name="connsiteX54" fmla="*/ 1253 w 1833866"/>
              <a:gd name="connsiteY54" fmla="*/ 818104 h 1618665"/>
              <a:gd name="connsiteX55" fmla="*/ 1237 w 1833866"/>
              <a:gd name="connsiteY55" fmla="*/ 818052 h 1618665"/>
              <a:gd name="connsiteX56" fmla="*/ 676 w 1833866"/>
              <a:gd name="connsiteY56" fmla="*/ 792286 h 1618665"/>
              <a:gd name="connsiteX57" fmla="*/ 11974 w 1833866"/>
              <a:gd name="connsiteY57" fmla="*/ 758690 h 1618665"/>
              <a:gd name="connsiteX58" fmla="*/ 420764 w 1833866"/>
              <a:gd name="connsiteY58" fmla="*/ 50644 h 1618665"/>
              <a:gd name="connsiteX59" fmla="*/ 444210 w 1833866"/>
              <a:gd name="connsiteY59" fmla="*/ 24062 h 1618665"/>
              <a:gd name="connsiteX60" fmla="*/ 459569 w 1833866"/>
              <a:gd name="connsiteY60" fmla="*/ 16567 h 1618665"/>
              <a:gd name="connsiteX61" fmla="*/ 473737 w 1833866"/>
              <a:gd name="connsiteY61" fmla="*/ 7015 h 1618665"/>
              <a:gd name="connsiteX62" fmla="*/ 508481 w 1833866"/>
              <a:gd name="connsiteY62" fmla="*/ 0 h 1618665"/>
            </a:gdLst>
            <a:ahLst/>
            <a:cxnLst/>
            <a:rect l="l" t="t" r="r" b="b"/>
            <a:pathLst>
              <a:path w="1833866" h="1618665">
                <a:moveTo>
                  <a:pt x="526864" y="36427"/>
                </a:moveTo>
                <a:cubicBezTo>
                  <a:pt x="515094" y="36427"/>
                  <a:pt x="503881" y="38813"/>
                  <a:pt x="493684" y="43126"/>
                </a:cubicBezTo>
                <a:lnTo>
                  <a:pt x="480154" y="52249"/>
                </a:lnTo>
                <a:lnTo>
                  <a:pt x="465487" y="59406"/>
                </a:lnTo>
                <a:cubicBezTo>
                  <a:pt x="456652" y="66081"/>
                  <a:pt x="448980" y="74599"/>
                  <a:pt x="443096" y="84792"/>
                </a:cubicBezTo>
                <a:lnTo>
                  <a:pt x="52704" y="760969"/>
                </a:lnTo>
                <a:cubicBezTo>
                  <a:pt x="46819" y="771162"/>
                  <a:pt x="43278" y="782065"/>
                  <a:pt x="41915" y="793054"/>
                </a:cubicBezTo>
                <a:cubicBezTo>
                  <a:pt x="40892" y="801296"/>
                  <a:pt x="41094" y="809586"/>
                  <a:pt x="42450" y="817660"/>
                </a:cubicBezTo>
                <a:lnTo>
                  <a:pt x="42466" y="817710"/>
                </a:lnTo>
                <a:lnTo>
                  <a:pt x="41915" y="825613"/>
                </a:lnTo>
                <a:cubicBezTo>
                  <a:pt x="43278" y="836602"/>
                  <a:pt x="46819" y="847505"/>
                  <a:pt x="52704" y="857698"/>
                </a:cubicBezTo>
                <a:lnTo>
                  <a:pt x="443095" y="1533875"/>
                </a:lnTo>
                <a:cubicBezTo>
                  <a:pt x="448980" y="1544068"/>
                  <a:pt x="456652" y="1552586"/>
                  <a:pt x="465486" y="1559261"/>
                </a:cubicBezTo>
                <a:lnTo>
                  <a:pt x="480153" y="1566418"/>
                </a:lnTo>
                <a:lnTo>
                  <a:pt x="493683" y="1575541"/>
                </a:lnTo>
                <a:cubicBezTo>
                  <a:pt x="503881" y="1579854"/>
                  <a:pt x="515094" y="1582239"/>
                  <a:pt x="526864" y="1582239"/>
                </a:cubicBezTo>
                <a:lnTo>
                  <a:pt x="1307647" y="1582239"/>
                </a:lnTo>
                <a:cubicBezTo>
                  <a:pt x="1319416" y="1582239"/>
                  <a:pt x="1330630" y="1579854"/>
                  <a:pt x="1340827" y="1575541"/>
                </a:cubicBezTo>
                <a:lnTo>
                  <a:pt x="1354358" y="1566418"/>
                </a:lnTo>
                <a:lnTo>
                  <a:pt x="1369024" y="1559261"/>
                </a:lnTo>
                <a:cubicBezTo>
                  <a:pt x="1377859" y="1552586"/>
                  <a:pt x="1385530" y="1544068"/>
                  <a:pt x="1391416" y="1533875"/>
                </a:cubicBezTo>
                <a:lnTo>
                  <a:pt x="1781808" y="857698"/>
                </a:lnTo>
                <a:cubicBezTo>
                  <a:pt x="1787693" y="847505"/>
                  <a:pt x="1791234" y="836602"/>
                  <a:pt x="1792597" y="825613"/>
                </a:cubicBezTo>
                <a:lnTo>
                  <a:pt x="1791462" y="809333"/>
                </a:lnTo>
                <a:lnTo>
                  <a:pt x="1792597" y="793054"/>
                </a:lnTo>
                <a:cubicBezTo>
                  <a:pt x="1791234" y="782065"/>
                  <a:pt x="1787693" y="771162"/>
                  <a:pt x="1781808" y="760969"/>
                </a:cubicBezTo>
                <a:lnTo>
                  <a:pt x="1391416" y="84792"/>
                </a:lnTo>
                <a:cubicBezTo>
                  <a:pt x="1385531" y="74599"/>
                  <a:pt x="1377859" y="66081"/>
                  <a:pt x="1369024" y="59406"/>
                </a:cubicBezTo>
                <a:lnTo>
                  <a:pt x="1354358" y="52249"/>
                </a:lnTo>
                <a:lnTo>
                  <a:pt x="1340828" y="43126"/>
                </a:lnTo>
                <a:cubicBezTo>
                  <a:pt x="1330630" y="38813"/>
                  <a:pt x="1319417" y="36427"/>
                  <a:pt x="1307647" y="36427"/>
                </a:cubicBezTo>
                <a:close/>
                <a:moveTo>
                  <a:pt x="508481" y="0"/>
                </a:moveTo>
                <a:lnTo>
                  <a:pt x="1326061" y="0"/>
                </a:lnTo>
                <a:cubicBezTo>
                  <a:pt x="1338386" y="0"/>
                  <a:pt x="1350127" y="2498"/>
                  <a:pt x="1360806" y="7015"/>
                </a:cubicBezTo>
                <a:lnTo>
                  <a:pt x="1374973" y="16567"/>
                </a:lnTo>
                <a:lnTo>
                  <a:pt x="1390331" y="24062"/>
                </a:lnTo>
                <a:cubicBezTo>
                  <a:pt x="1399582" y="31052"/>
                  <a:pt x="1407616" y="39971"/>
                  <a:pt x="1413778" y="50644"/>
                </a:cubicBezTo>
                <a:lnTo>
                  <a:pt x="1822568" y="758690"/>
                </a:lnTo>
                <a:cubicBezTo>
                  <a:pt x="1828731" y="769363"/>
                  <a:pt x="1832438" y="780779"/>
                  <a:pt x="1833866" y="792286"/>
                </a:cubicBezTo>
                <a:lnTo>
                  <a:pt x="1832677" y="809333"/>
                </a:lnTo>
                <a:lnTo>
                  <a:pt x="1833866" y="826380"/>
                </a:lnTo>
                <a:cubicBezTo>
                  <a:pt x="1832438" y="837886"/>
                  <a:pt x="1828731" y="849303"/>
                  <a:pt x="1822568" y="859977"/>
                </a:cubicBezTo>
                <a:lnTo>
                  <a:pt x="1413778" y="1568022"/>
                </a:lnTo>
                <a:cubicBezTo>
                  <a:pt x="1407615" y="1578695"/>
                  <a:pt x="1399582" y="1587614"/>
                  <a:pt x="1390331" y="1594604"/>
                </a:cubicBezTo>
                <a:lnTo>
                  <a:pt x="1374973" y="1602098"/>
                </a:lnTo>
                <a:lnTo>
                  <a:pt x="1360805" y="1611651"/>
                </a:lnTo>
                <a:cubicBezTo>
                  <a:pt x="1350127" y="1616167"/>
                  <a:pt x="1338385" y="1618665"/>
                  <a:pt x="1326061" y="1618665"/>
                </a:cubicBezTo>
                <a:lnTo>
                  <a:pt x="508481" y="1618665"/>
                </a:lnTo>
                <a:cubicBezTo>
                  <a:pt x="496156" y="1618665"/>
                  <a:pt x="484415" y="1616167"/>
                  <a:pt x="473736" y="1611651"/>
                </a:cubicBezTo>
                <a:lnTo>
                  <a:pt x="459568" y="1602098"/>
                </a:lnTo>
                <a:lnTo>
                  <a:pt x="444210" y="1594604"/>
                </a:lnTo>
                <a:cubicBezTo>
                  <a:pt x="434959" y="1587614"/>
                  <a:pt x="426926" y="1578695"/>
                  <a:pt x="420764" y="1568022"/>
                </a:cubicBezTo>
                <a:lnTo>
                  <a:pt x="11974" y="859977"/>
                </a:lnTo>
                <a:cubicBezTo>
                  <a:pt x="5811" y="849303"/>
                  <a:pt x="2104" y="837886"/>
                  <a:pt x="676" y="826380"/>
                </a:cubicBezTo>
                <a:lnTo>
                  <a:pt x="1253" y="818104"/>
                </a:lnTo>
                <a:lnTo>
                  <a:pt x="1237" y="818052"/>
                </a:lnTo>
                <a:cubicBezTo>
                  <a:pt x="-183" y="809597"/>
                  <a:pt x="-395" y="800916"/>
                  <a:pt x="676" y="792286"/>
                </a:cubicBezTo>
                <a:cubicBezTo>
                  <a:pt x="2104" y="780779"/>
                  <a:pt x="5811" y="769363"/>
                  <a:pt x="11974" y="758690"/>
                </a:cubicBezTo>
                <a:lnTo>
                  <a:pt x="420764" y="50644"/>
                </a:lnTo>
                <a:cubicBezTo>
                  <a:pt x="426926" y="39971"/>
                  <a:pt x="434959" y="31052"/>
                  <a:pt x="444210" y="24062"/>
                </a:cubicBezTo>
                <a:lnTo>
                  <a:pt x="459569" y="16567"/>
                </a:lnTo>
                <a:lnTo>
                  <a:pt x="473737" y="7015"/>
                </a:lnTo>
                <a:cubicBezTo>
                  <a:pt x="484415" y="2498"/>
                  <a:pt x="496156" y="0"/>
                  <a:pt x="508481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0" dist="203200" dir="5400000" sx="90000" sy="90000" algn="t" rotWithShape="0">
              <a:schemeClr val="accent4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998275" y="10885717"/>
            <a:ext cx="327132" cy="184665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399368" y="10901742"/>
            <a:ext cx="270357" cy="152615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738501" y="10914985"/>
            <a:ext cx="223436" cy="126128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022748" y="10925930"/>
            <a:ext cx="184658" cy="104238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267865" y="10934975"/>
            <a:ext cx="152610" cy="86147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2.3. Data Preprocessing</a:t>
            </a:r>
            <a:endParaRPr kumimoji="1" lang="zh-CN" altLang="en-US" b="1" dirty="0"/>
          </a:p>
        </p:txBody>
      </p:sp>
      <p:sp>
        <p:nvSpPr>
          <p:cNvPr id="24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34ACA1-6ED4-A72B-DED8-CAD5E4934061}"/>
              </a:ext>
            </a:extLst>
          </p:cNvPr>
          <p:cNvSpPr/>
          <p:nvPr/>
        </p:nvSpPr>
        <p:spPr>
          <a:xfrm>
            <a:off x="0" y="1457325"/>
            <a:ext cx="12192000" cy="55054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9FC4AE-8680-4CFF-A262-1066B4C68A27}"/>
              </a:ext>
            </a:extLst>
          </p:cNvPr>
          <p:cNvSpPr txBox="1"/>
          <p:nvPr/>
        </p:nvSpPr>
        <p:spPr>
          <a:xfrm>
            <a:off x="773150" y="2538353"/>
            <a:ext cx="10889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1. </a:t>
            </a:r>
            <a:r>
              <a:rPr lang="en-US" altLang="zh-CN" sz="2000" b="1" dirty="0" err="1"/>
              <a:t>Handeling</a:t>
            </a:r>
            <a:r>
              <a:rPr lang="en-US" altLang="zh-CN" sz="2000" b="1" dirty="0"/>
              <a:t> Missing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‘ca’: 1.32% missing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‘</a:t>
            </a:r>
            <a:r>
              <a:rPr lang="en-US" altLang="zh-CN" sz="2000" dirty="0" err="1"/>
              <a:t>thal</a:t>
            </a:r>
            <a:r>
              <a:rPr lang="en-US" altLang="zh-CN" sz="2000" dirty="0"/>
              <a:t>’: 0.66% missing</a:t>
            </a:r>
          </a:p>
          <a:p>
            <a:r>
              <a:rPr lang="en-US" altLang="zh-CN" sz="2000" b="1" i="1" dirty="0"/>
              <a:t> Dropped missing entries via </a:t>
            </a:r>
            <a:r>
              <a:rPr lang="en-US" altLang="zh-CN" sz="2000" b="1" i="1" dirty="0" err="1"/>
              <a:t>dropna</a:t>
            </a:r>
            <a:r>
              <a:rPr lang="en-US" altLang="zh-CN" sz="2000" b="1" i="1" dirty="0"/>
              <a:t>() (low impact).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2. Data Type Conversion</a:t>
            </a:r>
          </a:p>
          <a:p>
            <a:r>
              <a:rPr lang="en-US" altLang="zh-CN" sz="2000" dirty="0"/>
              <a:t>Target Variables: ‘ca’ and ‘</a:t>
            </a:r>
            <a:r>
              <a:rPr lang="en-US" altLang="zh-CN" sz="2000" dirty="0" err="1"/>
              <a:t>thal</a:t>
            </a:r>
            <a:r>
              <a:rPr lang="en-US" altLang="zh-CN" sz="2000" dirty="0"/>
              <a:t>’ → converted to float</a:t>
            </a:r>
          </a:p>
          <a:p>
            <a:r>
              <a:rPr lang="en-US" altLang="zh-CN" sz="2000" b="1" i="1" dirty="0"/>
              <a:t>Ensure numerical computation compatibility.</a:t>
            </a:r>
          </a:p>
          <a:p>
            <a:r>
              <a:rPr lang="en-US" altLang="zh-CN" sz="2000" b="1" i="1" dirty="0"/>
              <a:t>Meet ML algorithm requirements.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6626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75075" y="2767446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2.4. Understanding Data and Normalization</a:t>
            </a:r>
            <a:endParaRPr kumimoji="1" lang="zh-CN" altLang="en-US" b="1" dirty="0"/>
          </a:p>
        </p:txBody>
      </p:sp>
      <p:sp>
        <p:nvSpPr>
          <p:cNvPr id="15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891514-9616-63E4-A166-65EF1111ED20}"/>
              </a:ext>
            </a:extLst>
          </p:cNvPr>
          <p:cNvSpPr txBox="1"/>
          <p:nvPr/>
        </p:nvSpPr>
        <p:spPr>
          <a:xfrm>
            <a:off x="794062" y="1859505"/>
            <a:ext cx="105292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b="1" dirty="0"/>
              <a:t>Target Variable Conversion (Binary Transformation)</a:t>
            </a:r>
          </a:p>
          <a:p>
            <a:r>
              <a:rPr lang="en-US" altLang="zh-CN" dirty="0"/>
              <a:t>	Original multi-class labels → Merged into:</a:t>
            </a:r>
          </a:p>
          <a:p>
            <a:r>
              <a:rPr lang="en-US" altLang="zh-CN" dirty="0"/>
              <a:t>	0: No heart disease</a:t>
            </a:r>
          </a:p>
          <a:p>
            <a:r>
              <a:rPr lang="en-US" altLang="zh-CN" dirty="0"/>
              <a:t>	1: Presence of heart disease</a:t>
            </a:r>
          </a:p>
          <a:p>
            <a:endParaRPr lang="en-US" altLang="zh-CN" b="1" dirty="0"/>
          </a:p>
          <a:p>
            <a:pPr algn="ctr"/>
            <a:r>
              <a:rPr lang="en-US" altLang="zh-CN" b="1" i="1" dirty="0"/>
              <a:t>Ensures compatibility with binary classifiers (e.g., Logistic Regression).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057C8-57B7-F6D6-6910-710CA3EFA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9D19D-788C-CE79-7F10-A5E431F9E61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DDC7B33-9ED8-1D7A-1697-793D026D15DC}"/>
              </a:ext>
            </a:extLst>
          </p:cNvPr>
          <p:cNvSpPr txBox="1"/>
          <p:nvPr/>
        </p:nvSpPr>
        <p:spPr>
          <a:xfrm>
            <a:off x="6975075" y="2767446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02788C5-7448-835A-AEF3-C0A172857442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5E64C66-2293-E648-6C76-725250715F31}"/>
              </a:ext>
            </a:extLst>
          </p:cNvPr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2.4. Understanding Data and Normalization</a:t>
            </a:r>
            <a:endParaRPr kumimoji="1" lang="zh-CN" altLang="en-US" b="1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2054965-837B-9438-0F56-0FE2C9734DBE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14363D-9332-0644-E9C1-DCB0A7D4BF2C}"/>
              </a:ext>
            </a:extLst>
          </p:cNvPr>
          <p:cNvSpPr txBox="1"/>
          <p:nvPr/>
        </p:nvSpPr>
        <p:spPr>
          <a:xfrm>
            <a:off x="661541" y="1058628"/>
            <a:ext cx="10927485" cy="18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CN" sz="2000" b="1" dirty="0"/>
              <a:t>Feature Normalization (</a:t>
            </a:r>
            <a:r>
              <a:rPr lang="en-US" altLang="zh-CN" sz="2000" b="1" dirty="0">
                <a:effectLst/>
                <a:ea typeface="等线" panose="02010600030101010101" pitchFamily="2" charset="-122"/>
              </a:rPr>
              <a:t>Standard Scaler</a:t>
            </a:r>
            <a:r>
              <a:rPr lang="en-US" altLang="zh-CN" sz="2000" b="1" dirty="0"/>
              <a:t>)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	</a:t>
            </a:r>
            <a:endParaRPr lang="en-US" altLang="zh-CN" b="1" dirty="0"/>
          </a:p>
          <a:p>
            <a:pPr algn="ctr"/>
            <a:endParaRPr lang="en-US" altLang="zh-CN" b="1" i="1" dirty="0"/>
          </a:p>
          <a:p>
            <a:pPr algn="ctr"/>
            <a:r>
              <a:rPr lang="en-US" altLang="zh-CN" b="1" i="1" dirty="0"/>
              <a:t>Equalizes feature influence.</a:t>
            </a:r>
          </a:p>
          <a:p>
            <a:pPr algn="ctr"/>
            <a:r>
              <a:rPr lang="en-US" altLang="zh-CN" b="1" i="1" dirty="0"/>
              <a:t>Accelerates gradient-based convergence.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8A7D5-EF83-F786-FF9A-F2FB9CE3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892" y="1562443"/>
            <a:ext cx="1364215" cy="5874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F39573-BFDD-CC87-CDDA-672FB14C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795" y="2904887"/>
            <a:ext cx="3668801" cy="2789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CFA077-FD24-2D92-6182-A3B8E620E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406" y="2905287"/>
            <a:ext cx="3668801" cy="27892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9439D9-499B-587F-65C3-B8BC4C460608}"/>
              </a:ext>
            </a:extLst>
          </p:cNvPr>
          <p:cNvSpPr txBox="1"/>
          <p:nvPr/>
        </p:nvSpPr>
        <p:spPr>
          <a:xfrm>
            <a:off x="3323606" y="56945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before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40B20B-277F-96DF-AD1A-2CC350AF8B3D}"/>
              </a:ext>
            </a:extLst>
          </p:cNvPr>
          <p:cNvSpPr txBox="1"/>
          <p:nvPr/>
        </p:nvSpPr>
        <p:spPr>
          <a:xfrm>
            <a:off x="7953995" y="56945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after</a:t>
            </a:r>
            <a:endParaRPr lang="zh-CN" altLang="en-US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98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30EB9-31E2-E358-A3FC-4D674933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2E712-18DF-8607-B07A-20ABDC27169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5735BD0-B44F-A712-3163-3721C6A17BCF}"/>
              </a:ext>
            </a:extLst>
          </p:cNvPr>
          <p:cNvSpPr txBox="1"/>
          <p:nvPr/>
        </p:nvSpPr>
        <p:spPr>
          <a:xfrm>
            <a:off x="6975075" y="2767446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F284C2BC-E42F-37BE-BB8E-D8D52B825AD2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16374A7-B691-AF53-DB92-536615D6C90E}"/>
              </a:ext>
            </a:extLst>
          </p:cNvPr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2.4. Understanding Data and Normalization</a:t>
            </a:r>
            <a:endParaRPr kumimoji="1" lang="zh-CN" altLang="en-US" b="1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A6E1013-87E2-5C53-4584-A8FDDA8AE010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D213C9-916A-47F7-1882-A23708F5D311}"/>
              </a:ext>
            </a:extLst>
          </p:cNvPr>
          <p:cNvSpPr txBox="1"/>
          <p:nvPr/>
        </p:nvSpPr>
        <p:spPr>
          <a:xfrm>
            <a:off x="674241" y="1058628"/>
            <a:ext cx="10927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CN" sz="2000" b="1" dirty="0"/>
              <a:t>Correlation Analysis</a:t>
            </a:r>
          </a:p>
          <a:p>
            <a:r>
              <a:rPr lang="en-US" altLang="zh-CN" sz="2000" dirty="0"/>
              <a:t>	</a:t>
            </a:r>
            <a:r>
              <a:rPr lang="en-US" altLang="zh-CN" i="0" dirty="0">
                <a:solidFill>
                  <a:srgbClr val="404040"/>
                </a:solidFill>
                <a:effectLst/>
              </a:rPr>
              <a:t>Key Clinical Features  </a:t>
            </a:r>
            <a:endParaRPr lang="en-US" altLang="zh-CN" dirty="0"/>
          </a:p>
          <a:p>
            <a:endParaRPr lang="en-US" altLang="zh-CN" sz="2000" b="1" dirty="0"/>
          </a:p>
          <a:p>
            <a:r>
              <a:rPr lang="en-US" altLang="zh-CN" sz="2000" b="1" dirty="0"/>
              <a:t>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8BEADF-0286-7C4E-E629-398210E5C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72" y="2002603"/>
            <a:ext cx="5824855" cy="413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1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9D10C-4510-79A0-8577-2C46A8EA0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46266-8938-9C2F-E315-036313711F4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DB5E728-2627-D307-227E-A4E10B7A52BE}"/>
              </a:ext>
            </a:extLst>
          </p:cNvPr>
          <p:cNvSpPr txBox="1"/>
          <p:nvPr/>
        </p:nvSpPr>
        <p:spPr>
          <a:xfrm>
            <a:off x="6975075" y="2767446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1B8861F-569C-7D5E-C97D-8623460EE323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02250E2-DBA8-A16A-0684-E7B8B564D6E3}"/>
              </a:ext>
            </a:extLst>
          </p:cNvPr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2.4. Understanding Data and Normalization</a:t>
            </a:r>
            <a:endParaRPr kumimoji="1" lang="zh-CN" altLang="en-US" b="1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AD5EEF1-5A99-0A76-612D-383CDCF64B85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FF62E3-AC3C-FC0F-2C23-728CD05B77EC}"/>
              </a:ext>
            </a:extLst>
          </p:cNvPr>
          <p:cNvSpPr txBox="1"/>
          <p:nvPr/>
        </p:nvSpPr>
        <p:spPr>
          <a:xfrm>
            <a:off x="674241" y="1058628"/>
            <a:ext cx="10927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zh-CN" sz="2000" b="1" dirty="0"/>
              <a:t>Train Test Split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6FEF45E-4B85-7DF1-6170-D69F7901A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1066"/>
              </p:ext>
            </p:extLst>
          </p:nvPr>
        </p:nvGraphicFramePr>
        <p:xfrm>
          <a:off x="773150" y="181718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8296">
                  <a:extLst>
                    <a:ext uri="{9D8B030D-6E8A-4147-A177-3AD203B41FA5}">
                      <a16:colId xmlns:a16="http://schemas.microsoft.com/office/drawing/2014/main" val="7606196"/>
                    </a:ext>
                  </a:extLst>
                </a:gridCol>
                <a:gridCol w="1499704">
                  <a:extLst>
                    <a:ext uri="{9D8B030D-6E8A-4147-A177-3AD203B41FA5}">
                      <a16:colId xmlns:a16="http://schemas.microsoft.com/office/drawing/2014/main" val="2381254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</a:rPr>
                        <a:t>Train (80%)</a:t>
                      </a:r>
                      <a:endParaRPr lang="zh-CN" alt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</a:rPr>
                        <a:t>Test (20%)</a:t>
                      </a:r>
                      <a:endParaRPr lang="zh-CN" alt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475214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AE0C49FE-83AF-E3CB-9757-728F36748EE6}"/>
              </a:ext>
            </a:extLst>
          </p:cNvPr>
          <p:cNvSpPr txBox="1"/>
          <p:nvPr/>
        </p:nvSpPr>
        <p:spPr>
          <a:xfrm>
            <a:off x="934278" y="2948610"/>
            <a:ext cx="8666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/>
              <a:t>Training Set: Model training and cross-validation (5-Fold)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en-US" altLang="zh-CN" dirty="0"/>
              <a:t>Independent Test Set: Final model evaluation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7509E95-28F1-EE34-74C1-DC7C6A64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76" y="3505199"/>
            <a:ext cx="5104549" cy="22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22701F-37D5-20E1-FEA9-E37975C8B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69178-26D0-09A0-1C60-5E50C96904D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0238112-3308-BFCD-EA62-877E15AADF20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E5AE268-0F39-DBDF-BF5F-56B9D22DCC44}"/>
              </a:ext>
            </a:extLst>
          </p:cNvPr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2.5. Modeling</a:t>
            </a:r>
            <a:endParaRPr kumimoji="1" lang="zh-CN" altLang="en-US" b="1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F463DA2-1274-098B-CB78-FC7ECE5FD388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314" name="Picture 2" descr="KNN算法 - 知乎">
            <a:extLst>
              <a:ext uri="{FF2B5EF4-FFF2-40B4-BE49-F238E27FC236}">
                <a16:creationId xmlns:a16="http://schemas.microsoft.com/office/drawing/2014/main" id="{24268CBB-E778-68F7-D961-B281CBCAF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50" y="1492646"/>
            <a:ext cx="3906800" cy="27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78845BC3-1E86-FE61-F05B-5A21E4753423}"/>
              </a:ext>
            </a:extLst>
          </p:cNvPr>
          <p:cNvSpPr txBox="1"/>
          <p:nvPr/>
        </p:nvSpPr>
        <p:spPr>
          <a:xfrm>
            <a:off x="773150" y="945386"/>
            <a:ext cx="20018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2.5.1 KNN</a:t>
            </a:r>
            <a:endParaRPr kumimoji="1"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F59184-0DF3-F5EA-2788-4AD275ED9E89}"/>
              </a:ext>
            </a:extLst>
          </p:cNvPr>
          <p:cNvSpPr txBox="1"/>
          <p:nvPr/>
        </p:nvSpPr>
        <p:spPr>
          <a:xfrm>
            <a:off x="821551" y="4587029"/>
            <a:ext cx="390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1" dirty="0">
                <a:solidFill>
                  <a:srgbClr val="1F1F1F"/>
                </a:solidFill>
                <a:effectLst/>
              </a:rPr>
              <a:t>The k-nearest neighbors (KNN) algorithm is </a:t>
            </a:r>
            <a:r>
              <a:rPr lang="en-US" altLang="zh-CN" b="0" i="1" dirty="0">
                <a:solidFill>
                  <a:srgbClr val="040C28"/>
                </a:solidFill>
                <a:effectLst/>
              </a:rPr>
              <a:t>a non-parametric, supervised learning classifier, which uses proximity to make classifications or predictions about the grouping of an individual data point</a:t>
            </a:r>
            <a:r>
              <a:rPr lang="en-US" altLang="zh-CN" b="0" i="1" dirty="0">
                <a:solidFill>
                  <a:srgbClr val="1F1F1F"/>
                </a:solidFill>
                <a:effectLst/>
              </a:rPr>
              <a:t>.</a:t>
            </a:r>
            <a:endParaRPr lang="zh-CN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B406F46-8A49-FFAD-7AB5-AC37BF868E63}"/>
                  </a:ext>
                </a:extLst>
              </p:cNvPr>
              <p:cNvSpPr txBox="1"/>
              <p:nvPr/>
            </p:nvSpPr>
            <p:spPr>
              <a:xfrm>
                <a:off x="5117521" y="1492646"/>
                <a:ext cx="6685307" cy="177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0" dirty="0">
                    <a:solidFill>
                      <a:srgbClr val="1F1F1F"/>
                    </a:solidFill>
                    <a:effectLst/>
                  </a:rPr>
                  <a:t>K Selection</a:t>
                </a:r>
              </a:p>
              <a:p>
                <a:pPr>
                  <a:buNone/>
                </a:pPr>
                <a:r>
                  <a:rPr lang="en-US" altLang="zh-CN" dirty="0"/>
                  <a:t>Step 1: Estimate k using the rule k =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where n is the dataset size.</a:t>
                </a:r>
              </a:p>
              <a:p>
                <a:pPr>
                  <a:buNone/>
                </a:pPr>
                <a:r>
                  <a:rPr lang="en-US" altLang="zh-CN" dirty="0"/>
                  <a:t>Step 2: Perform a grid search from k = 1 to 17.</a:t>
                </a:r>
              </a:p>
              <a:p>
                <a:pPr>
                  <a:buNone/>
                </a:pPr>
                <a:r>
                  <a:rPr lang="en-US" altLang="zh-CN" dirty="0"/>
                  <a:t>Step 3: Use 5-fold cross-validation to evaluate each k.</a:t>
                </a:r>
              </a:p>
              <a:p>
                <a:r>
                  <a:rPr lang="en-US" altLang="zh-CN" dirty="0"/>
                  <a:t>Step 4: Select k = 13 as it gives the lowest validation error.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B406F46-8A49-FFAD-7AB5-AC37BF868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21" y="1492646"/>
                <a:ext cx="6685307" cy="1774973"/>
              </a:xfrm>
              <a:prstGeom prst="rect">
                <a:avLst/>
              </a:prstGeom>
              <a:blipFill>
                <a:blip r:embed="rId3"/>
                <a:stretch>
                  <a:fillRect l="-729" t="-2062" b="-4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F6F6523A-D251-A2F6-9FBD-0BAD494B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3906800" cy="30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6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EA360-FD72-E9D8-E726-F9E52AE85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9837B-7D52-68EE-A4EC-5EC7094CBFB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216FB74D-0272-8283-46C3-ADFF1C9B9984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2D448A6-DE85-B4B0-6750-DA1243A217B3}"/>
              </a:ext>
            </a:extLst>
          </p:cNvPr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2.5. Modeling</a:t>
            </a:r>
            <a:endParaRPr kumimoji="1" lang="zh-CN" altLang="en-US" b="1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32C39A0-4756-B796-2340-656B7BA4AD89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67672DB6-0302-B892-0F1F-5E085E1F145D}"/>
              </a:ext>
            </a:extLst>
          </p:cNvPr>
          <p:cNvSpPr txBox="1"/>
          <p:nvPr/>
        </p:nvSpPr>
        <p:spPr>
          <a:xfrm>
            <a:off x="773150" y="945386"/>
            <a:ext cx="20018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2.5.1 KNN</a:t>
            </a:r>
            <a:endParaRPr kumimoji="1"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551F05-57D2-A331-2925-77398AAD4611}"/>
              </a:ext>
            </a:extLst>
          </p:cNvPr>
          <p:cNvSpPr txBox="1"/>
          <p:nvPr/>
        </p:nvSpPr>
        <p:spPr>
          <a:xfrm>
            <a:off x="715534" y="1413386"/>
            <a:ext cx="103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1F1F1F"/>
                </a:solidFill>
                <a:effectLst/>
              </a:rPr>
              <a:t>result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1AE112A-E4BE-A266-3727-CECE1B7AC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5519"/>
              </p:ext>
            </p:extLst>
          </p:nvPr>
        </p:nvGraphicFramePr>
        <p:xfrm>
          <a:off x="715534" y="1875941"/>
          <a:ext cx="6204122" cy="16271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2061">
                  <a:extLst>
                    <a:ext uri="{9D8B030D-6E8A-4147-A177-3AD203B41FA5}">
                      <a16:colId xmlns:a16="http://schemas.microsoft.com/office/drawing/2014/main" val="132666608"/>
                    </a:ext>
                  </a:extLst>
                </a:gridCol>
                <a:gridCol w="3102061">
                  <a:extLst>
                    <a:ext uri="{9D8B030D-6E8A-4147-A177-3AD203B41FA5}">
                      <a16:colId xmlns:a16="http://schemas.microsoft.com/office/drawing/2014/main" val="3402754624"/>
                    </a:ext>
                  </a:extLst>
                </a:gridCol>
              </a:tblGrid>
              <a:tr h="325430"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58948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0.8667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21244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0.8696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207744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60787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buNone/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0.8333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92620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6450586-37EA-2E79-78A3-3DB71ABB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658" y="1898355"/>
            <a:ext cx="4376340" cy="40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00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9CBB0-0D2E-7573-AE0A-526105DF9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3F4CE-D042-C205-1E80-29BE1B61B33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5259EEC-C2A7-0F62-2112-CFB2C6E81561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DD6EF86-78A7-F48A-2EF2-2F54F25055DF}"/>
              </a:ext>
            </a:extLst>
          </p:cNvPr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2.5 Modeling</a:t>
            </a:r>
            <a:endParaRPr kumimoji="1" lang="zh-CN" altLang="en-US" b="1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CCF3237-2E49-8709-E61E-2271C3B62755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Picture 6" descr="机器学习算法篇--回归--逻辑回归（Logistic Regression） － 小专栏">
            <a:extLst>
              <a:ext uri="{FF2B5EF4-FFF2-40B4-BE49-F238E27FC236}">
                <a16:creationId xmlns:a16="http://schemas.microsoft.com/office/drawing/2014/main" id="{506E3149-EE33-A083-75D0-19AFD3DDF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9" y="1671804"/>
            <a:ext cx="3758609" cy="28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F3DFEFB-4EF2-7C15-8412-B8DB32C1E8DB}"/>
              </a:ext>
            </a:extLst>
          </p:cNvPr>
          <p:cNvSpPr txBox="1"/>
          <p:nvPr/>
        </p:nvSpPr>
        <p:spPr>
          <a:xfrm>
            <a:off x="773149" y="945386"/>
            <a:ext cx="393799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Source Han Sans CN Bold"/>
                <a:cs typeface="Times New Roman" panose="02020603050405020304" pitchFamily="18" charset="0"/>
              </a:rPr>
              <a:t>2.5.2 </a:t>
            </a:r>
            <a:r>
              <a:rPr lang="en-US" altLang="zh-CN" sz="2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Logistic Regression 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5D196C-DC32-217B-0D83-90B8D661E270}"/>
              </a:ext>
            </a:extLst>
          </p:cNvPr>
          <p:cNvSpPr txBox="1"/>
          <p:nvPr/>
        </p:nvSpPr>
        <p:spPr>
          <a:xfrm>
            <a:off x="773149" y="4651513"/>
            <a:ext cx="375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1" dirty="0">
                <a:solidFill>
                  <a:srgbClr val="1F1F1F"/>
                </a:solidFill>
                <a:effectLst/>
              </a:rPr>
              <a:t>Logistic regression is </a:t>
            </a:r>
            <a:r>
              <a:rPr lang="en-US" altLang="zh-CN" b="0" i="1" dirty="0">
                <a:solidFill>
                  <a:srgbClr val="040C28"/>
                </a:solidFill>
                <a:effectLst/>
              </a:rPr>
              <a:t>a supervised machine learning algorithm widely used for binary classification tasks</a:t>
            </a:r>
            <a:endParaRPr lang="zh-CN" altLang="en-US" i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AA721A-5AE8-5388-21DB-D71CABF9F76F}"/>
              </a:ext>
            </a:extLst>
          </p:cNvPr>
          <p:cNvSpPr txBox="1"/>
          <p:nvPr/>
        </p:nvSpPr>
        <p:spPr>
          <a:xfrm>
            <a:off x="5687790" y="1671804"/>
            <a:ext cx="529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Step1: Maps a linear combination of features to the (0,1) interval using the </a:t>
            </a:r>
            <a:r>
              <a:rPr lang="en-US" altLang="zh-CN" b="1" dirty="0"/>
              <a:t>Sigmoid function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E7C36C-3081-4342-CFFD-60D3B97A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607" y="2339610"/>
            <a:ext cx="4243555" cy="7063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48E127-0660-0FB5-6202-32A581B7701C}"/>
              </a:ext>
            </a:extLst>
          </p:cNvPr>
          <p:cNvSpPr txBox="1"/>
          <p:nvPr/>
        </p:nvSpPr>
        <p:spPr>
          <a:xfrm>
            <a:off x="5714372" y="3107053"/>
            <a:ext cx="529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Step2: Cross Validate (5-Fold)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98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643B-1D2D-E266-4A3A-D7F2B7D40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94E6D-E625-6769-6DAD-1D49545265E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1E0AD1-E28C-D13E-3A99-73A68EEC63E1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95528B5-57D5-82B4-444E-F37BC7D9789C}"/>
              </a:ext>
            </a:extLst>
          </p:cNvPr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2.5. Modeling</a:t>
            </a:r>
            <a:endParaRPr kumimoji="1" lang="zh-CN" altLang="en-US" b="1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F5B527F-EC64-6853-830A-1DC7BE68305A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A803768C-DDF8-6849-C8E8-320E0476096B}"/>
              </a:ext>
            </a:extLst>
          </p:cNvPr>
          <p:cNvSpPr txBox="1"/>
          <p:nvPr/>
        </p:nvSpPr>
        <p:spPr>
          <a:xfrm>
            <a:off x="773149" y="945386"/>
            <a:ext cx="418978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2.5.1 </a:t>
            </a:r>
            <a:r>
              <a:rPr lang="en-US" altLang="zh-CN" sz="2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Logistic Regression </a:t>
            </a:r>
            <a:endParaRPr kumimoji="1"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C1F883-2B74-BB47-C2B3-F5A27E5DBD79}"/>
              </a:ext>
            </a:extLst>
          </p:cNvPr>
          <p:cNvSpPr txBox="1"/>
          <p:nvPr/>
        </p:nvSpPr>
        <p:spPr>
          <a:xfrm>
            <a:off x="715534" y="1413386"/>
            <a:ext cx="103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1F1F1F"/>
                </a:solidFill>
                <a:effectLst/>
              </a:rPr>
              <a:t>result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06E2EA6-7890-F8D2-0FDF-22A2681C7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27093"/>
              </p:ext>
            </p:extLst>
          </p:nvPr>
        </p:nvGraphicFramePr>
        <p:xfrm>
          <a:off x="715534" y="1875941"/>
          <a:ext cx="6204122" cy="16271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2061">
                  <a:extLst>
                    <a:ext uri="{9D8B030D-6E8A-4147-A177-3AD203B41FA5}">
                      <a16:colId xmlns:a16="http://schemas.microsoft.com/office/drawing/2014/main" val="132666608"/>
                    </a:ext>
                  </a:extLst>
                </a:gridCol>
                <a:gridCol w="3102061">
                  <a:extLst>
                    <a:ext uri="{9D8B030D-6E8A-4147-A177-3AD203B41FA5}">
                      <a16:colId xmlns:a16="http://schemas.microsoft.com/office/drawing/2014/main" val="3402754624"/>
                    </a:ext>
                  </a:extLst>
                </a:gridCol>
              </a:tblGrid>
              <a:tr h="3254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Metric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58948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 Accuracy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0.9000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21244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 Precision 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0.9130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207744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 Recall 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0.8400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60787"/>
                  </a:ext>
                </a:extLst>
              </a:tr>
              <a:tr h="3254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Average F1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0.8750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926200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DC062E-6895-3BF4-3D03-4628A040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116" y="1875941"/>
            <a:ext cx="4245665" cy="38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7543" y="268514"/>
            <a:ext cx="11596914" cy="6320972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17500" sx="102000" sy="102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-450814" y="4528911"/>
            <a:ext cx="1222572" cy="2316399"/>
          </a:xfrm>
          <a:custGeom>
            <a:avLst/>
            <a:gdLst>
              <a:gd name="connsiteX0" fmla="*/ 0 w 1222572"/>
              <a:gd name="connsiteY0" fmla="*/ 0 h 2316399"/>
              <a:gd name="connsiteX1" fmla="*/ 1222572 w 1222572"/>
              <a:gd name="connsiteY1" fmla="*/ 0 h 2316399"/>
              <a:gd name="connsiteX2" fmla="*/ 0 w 1222572"/>
              <a:gd name="connsiteY2" fmla="*/ 2316399 h 2316399"/>
            </a:gdLst>
            <a:ahLst/>
            <a:cxnLst/>
            <a:rect l="l" t="t" r="r" b="b"/>
            <a:pathLst>
              <a:path w="1222572" h="2316399">
                <a:moveTo>
                  <a:pt x="0" y="0"/>
                </a:moveTo>
                <a:lnTo>
                  <a:pt x="1222572" y="0"/>
                </a:lnTo>
                <a:lnTo>
                  <a:pt x="0" y="2316399"/>
                </a:lnTo>
                <a:close/>
              </a:path>
            </a:pathLst>
          </a:custGeom>
          <a:solidFill>
            <a:schemeClr val="accent1">
              <a:alpha val="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24571" y="0"/>
            <a:ext cx="3735980" cy="2461432"/>
          </a:xfrm>
          <a:custGeom>
            <a:avLst/>
            <a:gdLst>
              <a:gd name="connsiteX0" fmla="*/ 1299119 w 3735980"/>
              <a:gd name="connsiteY0" fmla="*/ 0 h 2461432"/>
              <a:gd name="connsiteX1" fmla="*/ 3735980 w 3735980"/>
              <a:gd name="connsiteY1" fmla="*/ 0 h 2461432"/>
              <a:gd name="connsiteX2" fmla="*/ 2436861 w 3735980"/>
              <a:gd name="connsiteY2" fmla="*/ 2461432 h 2461432"/>
              <a:gd name="connsiteX3" fmla="*/ 0 w 3735980"/>
              <a:gd name="connsiteY3" fmla="*/ 2461432 h 2461432"/>
            </a:gdLst>
            <a:ahLst/>
            <a:cxnLst/>
            <a:rect l="l" t="t" r="r" b="b"/>
            <a:pathLst>
              <a:path w="3735980" h="2461432">
                <a:moveTo>
                  <a:pt x="1299119" y="0"/>
                </a:moveTo>
                <a:lnTo>
                  <a:pt x="3735980" y="0"/>
                </a:lnTo>
                <a:lnTo>
                  <a:pt x="2436861" y="2461432"/>
                </a:lnTo>
                <a:lnTo>
                  <a:pt x="0" y="2461432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46383" y="1811906"/>
            <a:ext cx="12490173" cy="1898068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7986" y="3785764"/>
            <a:ext cx="4146852" cy="9412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Result</a:t>
            </a:r>
          </a:p>
          <a:p>
            <a:pPr algn="ctr">
              <a:lnSpc>
                <a:spcPct val="130000"/>
              </a:lnSpc>
            </a:pP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2058986" y="2051493"/>
            <a:ext cx="2590611" cy="17966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3800" dirty="0">
                <a:ln w="12700">
                  <a:noFill/>
                </a:ln>
                <a:solidFill>
                  <a:srgbClr val="034873">
                    <a:alpha val="100000"/>
                  </a:srgbClr>
                </a:solidFill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261343" y="-546420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58951" y="-74110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6986" y="0"/>
            <a:ext cx="1382000" cy="698493"/>
          </a:xfrm>
          <a:custGeom>
            <a:avLst/>
            <a:gdLst>
              <a:gd name="connsiteX0" fmla="*/ 368658 w 1382000"/>
              <a:gd name="connsiteY0" fmla="*/ 0 h 698493"/>
              <a:gd name="connsiteX1" fmla="*/ 1382000 w 1382000"/>
              <a:gd name="connsiteY1" fmla="*/ 0 h 698493"/>
              <a:gd name="connsiteX2" fmla="*/ 1013342 w 1382000"/>
              <a:gd name="connsiteY2" fmla="*/ 698493 h 698493"/>
              <a:gd name="connsiteX3" fmla="*/ 0 w 1382000"/>
              <a:gd name="connsiteY3" fmla="*/ 698493 h 698493"/>
            </a:gdLst>
            <a:ahLst/>
            <a:cxnLst/>
            <a:rect l="l" t="t" r="r" b="b"/>
            <a:pathLst>
              <a:path w="1382000" h="698493">
                <a:moveTo>
                  <a:pt x="368658" y="0"/>
                </a:moveTo>
                <a:lnTo>
                  <a:pt x="1382000" y="0"/>
                </a:lnTo>
                <a:lnTo>
                  <a:pt x="1013342" y="698493"/>
                </a:lnTo>
                <a:lnTo>
                  <a:pt x="0" y="6984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76632" y="5421924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574240" y="522724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0" name="Picture 6" descr="Subject Selection">
            <a:extLst>
              <a:ext uri="{FF2B5EF4-FFF2-40B4-BE49-F238E27FC236}">
                <a16:creationId xmlns:a16="http://schemas.microsoft.com/office/drawing/2014/main" id="{8F313040-0FE8-3EA5-B90E-916C347C1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75" y="611125"/>
            <a:ext cx="2041456" cy="5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5356" y="0"/>
            <a:ext cx="2611967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8025" y="2981690"/>
            <a:ext cx="2297011" cy="369332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ea typeface="OPPOSans H"/>
                <a:cs typeface="OPPOSans H"/>
              </a:rPr>
              <a:t>CONTENTS</a:t>
            </a:r>
            <a:endParaRPr kumimoji="1" lang="zh-CN" altLang="en-US" sz="3200" b="1" dirty="0"/>
          </a:p>
        </p:txBody>
      </p:sp>
      <p:sp>
        <p:nvSpPr>
          <p:cNvPr id="22" name="标题 1"/>
          <p:cNvSpPr txBox="1"/>
          <p:nvPr/>
        </p:nvSpPr>
        <p:spPr>
          <a:xfrm>
            <a:off x="340668" y="5771822"/>
            <a:ext cx="865558" cy="86555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91151" y="-202534"/>
            <a:ext cx="1310754" cy="13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Tutorial: Deep Learning + OA &amp; DCS for Heart Disease Prediction | by  Botxcloud | Medium">
            <a:extLst>
              <a:ext uri="{FF2B5EF4-FFF2-40B4-BE49-F238E27FC236}">
                <a16:creationId xmlns:a16="http://schemas.microsoft.com/office/drawing/2014/main" id="{9E0636B6-27BA-B544-D188-CD962A19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11" y="1773576"/>
            <a:ext cx="3539553" cy="2909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6EF64A-3106-A130-01F2-126BBC5D7854}"/>
              </a:ext>
            </a:extLst>
          </p:cNvPr>
          <p:cNvSpPr/>
          <p:nvPr/>
        </p:nvSpPr>
        <p:spPr>
          <a:xfrm>
            <a:off x="3008255" y="567798"/>
            <a:ext cx="4464312" cy="5321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4400" b="1" dirty="0">
                <a:ln/>
                <a:solidFill>
                  <a:schemeClr val="accent4"/>
                </a:solidFill>
              </a:rPr>
              <a:t>Introduction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4400" b="1" dirty="0">
                <a:ln/>
                <a:solidFill>
                  <a:schemeClr val="accent4"/>
                </a:solidFill>
              </a:rPr>
              <a:t>Methodology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4400" b="1" dirty="0">
                <a:ln/>
                <a:solidFill>
                  <a:schemeClr val="accent4"/>
                </a:solidFill>
              </a:rPr>
              <a:t>Result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4400" b="1" dirty="0">
                <a:ln/>
                <a:solidFill>
                  <a:schemeClr val="accent4"/>
                </a:solidFill>
              </a:rPr>
              <a:t>Future Work</a:t>
            </a:r>
            <a:endParaRPr lang="zh-CN" altLang="en-US" sz="4400" b="1" dirty="0">
              <a:ln/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AD3F-B73C-5676-45C5-13869F4D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C9182-A8BB-0DB9-58D6-7713DA8FEF0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DB36CAF-F563-A938-2641-47419FE6A76A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CBF49D9-B132-5099-CB51-B17C68445442}"/>
              </a:ext>
            </a:extLst>
          </p:cNvPr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3. Modeling</a:t>
            </a:r>
            <a:endParaRPr kumimoji="1" lang="zh-CN" altLang="en-US" b="1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18055CD-AF10-C4B9-BBEC-EB479ECDB25E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230843-91EF-DAE1-D35C-2DCEF18392B5}"/>
              </a:ext>
            </a:extLst>
          </p:cNvPr>
          <p:cNvSpPr txBox="1"/>
          <p:nvPr/>
        </p:nvSpPr>
        <p:spPr>
          <a:xfrm>
            <a:off x="715534" y="1037198"/>
            <a:ext cx="385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1F1F1F"/>
                </a:solidFill>
                <a:effectLst/>
                <a:latin typeface="等线" panose="02010600030101010101" pitchFamily="2" charset="-122"/>
              </a:rPr>
              <a:t>Comparison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19051FD-5FE0-9AC9-D069-0B8A866E0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425913"/>
              </p:ext>
            </p:extLst>
          </p:nvPr>
        </p:nvGraphicFramePr>
        <p:xfrm>
          <a:off x="773150" y="1511774"/>
          <a:ext cx="5380467" cy="2154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3489">
                  <a:extLst>
                    <a:ext uri="{9D8B030D-6E8A-4147-A177-3AD203B41FA5}">
                      <a16:colId xmlns:a16="http://schemas.microsoft.com/office/drawing/2014/main" val="132666608"/>
                    </a:ext>
                  </a:extLst>
                </a:gridCol>
                <a:gridCol w="1793489">
                  <a:extLst>
                    <a:ext uri="{9D8B030D-6E8A-4147-A177-3AD203B41FA5}">
                      <a16:colId xmlns:a16="http://schemas.microsoft.com/office/drawing/2014/main" val="3402754624"/>
                    </a:ext>
                  </a:extLst>
                </a:gridCol>
                <a:gridCol w="1793489">
                  <a:extLst>
                    <a:ext uri="{9D8B030D-6E8A-4147-A177-3AD203B41FA5}">
                      <a16:colId xmlns:a16="http://schemas.microsoft.com/office/drawing/2014/main" val="1718954604"/>
                    </a:ext>
                  </a:extLst>
                </a:gridCol>
              </a:tblGrid>
              <a:tr h="63829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58948"/>
                  </a:ext>
                </a:extLst>
              </a:tr>
              <a:tr h="37860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0.8667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0.9000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21244"/>
                  </a:ext>
                </a:extLst>
              </a:tr>
              <a:tr h="37860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0.8696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0.9130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207744"/>
                  </a:ext>
                </a:extLst>
              </a:tr>
              <a:tr h="37860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0.8400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060787"/>
                  </a:ext>
                </a:extLst>
              </a:tr>
              <a:tr h="37860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F1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0.8333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0.8750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92620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52EA41C-A0AD-28A1-3AEC-DDD38EB17F27}"/>
              </a:ext>
            </a:extLst>
          </p:cNvPr>
          <p:cNvSpPr txBox="1"/>
          <p:nvPr/>
        </p:nvSpPr>
        <p:spPr>
          <a:xfrm>
            <a:off x="1959857" y="3843274"/>
            <a:ext cx="304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1F1F1F"/>
                </a:solidFill>
                <a:effectLst/>
                <a:latin typeface="等线" panose="02010600030101010101" pitchFamily="2" charset="-122"/>
              </a:rPr>
              <a:t>Logistic Regression is better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7D6AC0-0277-8CE7-6D94-AD21BF49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85" y="2040132"/>
            <a:ext cx="5110445" cy="30487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3B9850-0332-DC80-4F6F-F695CBB5CECF}"/>
              </a:ext>
            </a:extLst>
          </p:cNvPr>
          <p:cNvSpPr txBox="1"/>
          <p:nvPr/>
        </p:nvSpPr>
        <p:spPr>
          <a:xfrm>
            <a:off x="7194165" y="1511774"/>
            <a:ext cx="395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Learning Curve for Logistic Regression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17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7543" y="268514"/>
            <a:ext cx="11596914" cy="6320972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17500" sx="102000" sy="102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450814" y="4528911"/>
            <a:ext cx="1222572" cy="2316399"/>
          </a:xfrm>
          <a:custGeom>
            <a:avLst/>
            <a:gdLst>
              <a:gd name="connsiteX0" fmla="*/ 0 w 1222572"/>
              <a:gd name="connsiteY0" fmla="*/ 0 h 2316399"/>
              <a:gd name="connsiteX1" fmla="*/ 1222572 w 1222572"/>
              <a:gd name="connsiteY1" fmla="*/ 0 h 2316399"/>
              <a:gd name="connsiteX2" fmla="*/ 0 w 1222572"/>
              <a:gd name="connsiteY2" fmla="*/ 2316399 h 2316399"/>
            </a:gdLst>
            <a:ahLst/>
            <a:cxnLst/>
            <a:rect l="l" t="t" r="r" b="b"/>
            <a:pathLst>
              <a:path w="1222572" h="2316399">
                <a:moveTo>
                  <a:pt x="0" y="0"/>
                </a:moveTo>
                <a:lnTo>
                  <a:pt x="1222572" y="0"/>
                </a:lnTo>
                <a:lnTo>
                  <a:pt x="0" y="2316399"/>
                </a:lnTo>
                <a:close/>
              </a:path>
            </a:pathLst>
          </a:custGeom>
          <a:solidFill>
            <a:schemeClr val="accent1">
              <a:alpha val="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24571" y="0"/>
            <a:ext cx="3735980" cy="2461432"/>
          </a:xfrm>
          <a:custGeom>
            <a:avLst/>
            <a:gdLst>
              <a:gd name="connsiteX0" fmla="*/ 1299119 w 3735980"/>
              <a:gd name="connsiteY0" fmla="*/ 0 h 2461432"/>
              <a:gd name="connsiteX1" fmla="*/ 3735980 w 3735980"/>
              <a:gd name="connsiteY1" fmla="*/ 0 h 2461432"/>
              <a:gd name="connsiteX2" fmla="*/ 2436861 w 3735980"/>
              <a:gd name="connsiteY2" fmla="*/ 2461432 h 2461432"/>
              <a:gd name="connsiteX3" fmla="*/ 0 w 3735980"/>
              <a:gd name="connsiteY3" fmla="*/ 2461432 h 2461432"/>
            </a:gdLst>
            <a:ahLst/>
            <a:cxnLst/>
            <a:rect l="l" t="t" r="r" b="b"/>
            <a:pathLst>
              <a:path w="3735980" h="2461432">
                <a:moveTo>
                  <a:pt x="1299119" y="0"/>
                </a:moveTo>
                <a:lnTo>
                  <a:pt x="3735980" y="0"/>
                </a:lnTo>
                <a:lnTo>
                  <a:pt x="2436861" y="2461432"/>
                </a:lnTo>
                <a:lnTo>
                  <a:pt x="0" y="2461432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6986" y="1811906"/>
            <a:ext cx="8082385" cy="1898068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9338" y="3725704"/>
            <a:ext cx="5684860" cy="10164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 CN Bold"/>
                <a:cs typeface="Source Han Sans CN Bold"/>
              </a:rPr>
              <a:t>Future Works</a:t>
            </a:r>
            <a:endParaRPr kumimoji="1" lang="zh-CN" altLang="en-US" b="1" dirty="0"/>
          </a:p>
        </p:txBody>
      </p:sp>
      <p:sp>
        <p:nvSpPr>
          <p:cNvPr id="9" name="标题 1"/>
          <p:cNvSpPr txBox="1"/>
          <p:nvPr/>
        </p:nvSpPr>
        <p:spPr>
          <a:xfrm>
            <a:off x="2704958" y="2278400"/>
            <a:ext cx="2173621" cy="1547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3800" dirty="0">
                <a:ln w="12700">
                  <a:noFill/>
                </a:ln>
                <a:solidFill>
                  <a:srgbClr val="034873">
                    <a:alpha val="100000"/>
                  </a:srgbClr>
                </a:solidFill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261343" y="-546420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58951" y="-74110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6986" y="0"/>
            <a:ext cx="1382000" cy="698493"/>
          </a:xfrm>
          <a:custGeom>
            <a:avLst/>
            <a:gdLst>
              <a:gd name="connsiteX0" fmla="*/ 368658 w 1382000"/>
              <a:gd name="connsiteY0" fmla="*/ 0 h 698493"/>
              <a:gd name="connsiteX1" fmla="*/ 1382000 w 1382000"/>
              <a:gd name="connsiteY1" fmla="*/ 0 h 698493"/>
              <a:gd name="connsiteX2" fmla="*/ 1013342 w 1382000"/>
              <a:gd name="connsiteY2" fmla="*/ 698493 h 698493"/>
              <a:gd name="connsiteX3" fmla="*/ 0 w 1382000"/>
              <a:gd name="connsiteY3" fmla="*/ 698493 h 698493"/>
            </a:gdLst>
            <a:ahLst/>
            <a:cxnLst/>
            <a:rect l="l" t="t" r="r" b="b"/>
            <a:pathLst>
              <a:path w="1382000" h="698493">
                <a:moveTo>
                  <a:pt x="368658" y="0"/>
                </a:moveTo>
                <a:lnTo>
                  <a:pt x="1382000" y="0"/>
                </a:lnTo>
                <a:lnTo>
                  <a:pt x="1013342" y="698493"/>
                </a:lnTo>
                <a:lnTo>
                  <a:pt x="0" y="6984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309" b="3309"/>
          <a:stretch/>
        </p:blipFill>
        <p:spPr>
          <a:xfrm>
            <a:off x="6906550" y="1257194"/>
            <a:ext cx="4718958" cy="4406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标题 1"/>
          <p:cNvSpPr txBox="1"/>
          <p:nvPr/>
        </p:nvSpPr>
        <p:spPr>
          <a:xfrm>
            <a:off x="9876632" y="5421924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574240" y="522724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0" name="Picture 6" descr="Subject Selection">
            <a:extLst>
              <a:ext uri="{FF2B5EF4-FFF2-40B4-BE49-F238E27FC236}">
                <a16:creationId xmlns:a16="http://schemas.microsoft.com/office/drawing/2014/main" id="{BC9433B4-94D0-97DF-310B-B121BB7E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75" y="486111"/>
            <a:ext cx="2041456" cy="5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49450-28D4-A426-9C29-EA5B1B26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5E99C-4059-671F-26AE-B47122C36F7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ED5E5C1-D7EF-5E70-C323-7D393026D5E8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E06E248-7284-BC6B-9FE0-D35614055508}"/>
              </a:ext>
            </a:extLst>
          </p:cNvPr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4. Future Works</a:t>
            </a:r>
            <a:endParaRPr kumimoji="1" lang="zh-CN" altLang="en-US" b="1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F33C11D-0E88-C361-3BC4-78F341C2EA2C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9A6E61-FD6D-7F04-6023-8B3CBFD159CE}"/>
              </a:ext>
            </a:extLst>
          </p:cNvPr>
          <p:cNvSpPr txBox="1"/>
          <p:nvPr/>
        </p:nvSpPr>
        <p:spPr>
          <a:xfrm>
            <a:off x="921026" y="1649896"/>
            <a:ext cx="8812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Limitations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The dataset is mainly composed of patients from Western populations. Limited generalizability to other ethnic groups (e.g., Thai population)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kern="0" dirty="0">
                <a:effectLst/>
                <a:ea typeface="宋体" panose="02010600030101010101" pitchFamily="2" charset="-122"/>
              </a:rPr>
              <a:t>These models are based on traditional machine learning algorithms, insufficient when dealing with complex time-series data.</a:t>
            </a:r>
          </a:p>
          <a:p>
            <a:endParaRPr lang="en-US" altLang="zh-CN" sz="1800" kern="0" dirty="0">
              <a:effectLst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kern="0" dirty="0">
                <a:ea typeface="宋体" panose="02010600030101010101" pitchFamily="2" charset="-122"/>
              </a:rPr>
              <a:t>Future Works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Apply transfer learning or data augmentation using local patient data, enhance model fairness and adaptability to diverse populations.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Deep Learning Integration: Explore Transformer-based architectures for sequential data.</a:t>
            </a:r>
          </a:p>
        </p:txBody>
      </p:sp>
    </p:spTree>
    <p:extLst>
      <p:ext uri="{BB962C8B-B14F-4D97-AF65-F5344CB8AC3E}">
        <p14:creationId xmlns:p14="http://schemas.microsoft.com/office/powerpoint/2010/main" val="62152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7543" y="230414"/>
            <a:ext cx="11596914" cy="6320972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17500" sx="102000" sy="102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2420734"/>
            <a:ext cx="1222572" cy="2316399"/>
          </a:xfrm>
          <a:custGeom>
            <a:avLst/>
            <a:gdLst>
              <a:gd name="connsiteX0" fmla="*/ 0 w 1222572"/>
              <a:gd name="connsiteY0" fmla="*/ 0 h 2316399"/>
              <a:gd name="connsiteX1" fmla="*/ 1222572 w 1222572"/>
              <a:gd name="connsiteY1" fmla="*/ 0 h 2316399"/>
              <a:gd name="connsiteX2" fmla="*/ 0 w 1222572"/>
              <a:gd name="connsiteY2" fmla="*/ 2316399 h 2316399"/>
            </a:gdLst>
            <a:ahLst/>
            <a:cxnLst/>
            <a:rect l="l" t="t" r="r" b="b"/>
            <a:pathLst>
              <a:path w="1222572" h="2316399">
                <a:moveTo>
                  <a:pt x="0" y="0"/>
                </a:moveTo>
                <a:lnTo>
                  <a:pt x="1222572" y="0"/>
                </a:lnTo>
                <a:lnTo>
                  <a:pt x="0" y="2316399"/>
                </a:lnTo>
                <a:close/>
              </a:path>
            </a:pathLst>
          </a:custGeom>
          <a:solidFill>
            <a:schemeClr val="accent1">
              <a:alpha val="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24571" y="0"/>
            <a:ext cx="3735980" cy="2461432"/>
          </a:xfrm>
          <a:custGeom>
            <a:avLst/>
            <a:gdLst>
              <a:gd name="connsiteX0" fmla="*/ 1299119 w 3735980"/>
              <a:gd name="connsiteY0" fmla="*/ 0 h 2461432"/>
              <a:gd name="connsiteX1" fmla="*/ 3735980 w 3735980"/>
              <a:gd name="connsiteY1" fmla="*/ 0 h 2461432"/>
              <a:gd name="connsiteX2" fmla="*/ 2436861 w 3735980"/>
              <a:gd name="connsiteY2" fmla="*/ 2461432 h 2461432"/>
              <a:gd name="connsiteX3" fmla="*/ 0 w 3735980"/>
              <a:gd name="connsiteY3" fmla="*/ 2461432 h 2461432"/>
            </a:gdLst>
            <a:ahLst/>
            <a:cxnLst/>
            <a:rect l="l" t="t" r="r" b="b"/>
            <a:pathLst>
              <a:path w="3735980" h="2461432">
                <a:moveTo>
                  <a:pt x="1299119" y="0"/>
                </a:moveTo>
                <a:lnTo>
                  <a:pt x="3735980" y="0"/>
                </a:lnTo>
                <a:lnTo>
                  <a:pt x="2436861" y="2461432"/>
                </a:lnTo>
                <a:lnTo>
                  <a:pt x="0" y="2461432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261343" y="-546420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58951" y="-74110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9057" y="0"/>
            <a:ext cx="1382000" cy="698493"/>
          </a:xfrm>
          <a:custGeom>
            <a:avLst/>
            <a:gdLst>
              <a:gd name="connsiteX0" fmla="*/ 368658 w 1382000"/>
              <a:gd name="connsiteY0" fmla="*/ 0 h 698493"/>
              <a:gd name="connsiteX1" fmla="*/ 1382000 w 1382000"/>
              <a:gd name="connsiteY1" fmla="*/ 0 h 698493"/>
              <a:gd name="connsiteX2" fmla="*/ 1013342 w 1382000"/>
              <a:gd name="connsiteY2" fmla="*/ 698493 h 698493"/>
              <a:gd name="connsiteX3" fmla="*/ 0 w 1382000"/>
              <a:gd name="connsiteY3" fmla="*/ 698493 h 698493"/>
            </a:gdLst>
            <a:ahLst/>
            <a:cxnLst/>
            <a:rect l="l" t="t" r="r" b="b"/>
            <a:pathLst>
              <a:path w="1382000" h="698493">
                <a:moveTo>
                  <a:pt x="368658" y="0"/>
                </a:moveTo>
                <a:lnTo>
                  <a:pt x="1382000" y="0"/>
                </a:lnTo>
                <a:lnTo>
                  <a:pt x="1013342" y="698493"/>
                </a:lnTo>
                <a:lnTo>
                  <a:pt x="0" y="6984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1219" y="4999027"/>
            <a:ext cx="344344" cy="32455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75035" y="5421924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472643" y="522724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71722" y="3027934"/>
            <a:ext cx="3922056" cy="607638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4488093" y="2994627"/>
            <a:ext cx="2889314" cy="6409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034873">
                    <a:alpha val="100000"/>
                  </a:srgbClr>
                </a:solidFill>
                <a:latin typeface="Source Han Sans CN Bold"/>
                <a:ea typeface="Source Han Sans CN Bold"/>
              </a:rPr>
              <a:t>Thanks</a:t>
            </a:r>
            <a:endParaRPr kumimoji="1" lang="zh-CN" altLang="en-US" dirty="0"/>
          </a:p>
        </p:txBody>
      </p:sp>
      <p:pic>
        <p:nvPicPr>
          <p:cNvPr id="25" name="Picture 6" descr="Subject Selection">
            <a:extLst>
              <a:ext uri="{FF2B5EF4-FFF2-40B4-BE49-F238E27FC236}">
                <a16:creationId xmlns:a16="http://schemas.microsoft.com/office/drawing/2014/main" id="{5E1EAFA2-08DA-6CA3-DDDB-340832538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045" y="807216"/>
            <a:ext cx="2041456" cy="5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1B86BF-D23F-875B-1F6D-E0FC736DCC19}"/>
              </a:ext>
            </a:extLst>
          </p:cNvPr>
          <p:cNvSpPr/>
          <p:nvPr/>
        </p:nvSpPr>
        <p:spPr>
          <a:xfrm>
            <a:off x="5073123" y="2967335"/>
            <a:ext cx="20457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044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7543" y="268514"/>
            <a:ext cx="11596914" cy="6320972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17500" sx="102000" sy="102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-450814" y="4528911"/>
            <a:ext cx="1222572" cy="2316399"/>
          </a:xfrm>
          <a:custGeom>
            <a:avLst/>
            <a:gdLst>
              <a:gd name="connsiteX0" fmla="*/ 0 w 1222572"/>
              <a:gd name="connsiteY0" fmla="*/ 0 h 2316399"/>
              <a:gd name="connsiteX1" fmla="*/ 1222572 w 1222572"/>
              <a:gd name="connsiteY1" fmla="*/ 0 h 2316399"/>
              <a:gd name="connsiteX2" fmla="*/ 0 w 1222572"/>
              <a:gd name="connsiteY2" fmla="*/ 2316399 h 2316399"/>
            </a:gdLst>
            <a:ahLst/>
            <a:cxnLst/>
            <a:rect l="l" t="t" r="r" b="b"/>
            <a:pathLst>
              <a:path w="1222572" h="2316399">
                <a:moveTo>
                  <a:pt x="0" y="0"/>
                </a:moveTo>
                <a:lnTo>
                  <a:pt x="1222572" y="0"/>
                </a:lnTo>
                <a:lnTo>
                  <a:pt x="0" y="2316399"/>
                </a:lnTo>
                <a:close/>
              </a:path>
            </a:pathLst>
          </a:custGeom>
          <a:solidFill>
            <a:schemeClr val="accent1">
              <a:alpha val="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24571" y="0"/>
            <a:ext cx="3735980" cy="2461432"/>
          </a:xfrm>
          <a:custGeom>
            <a:avLst/>
            <a:gdLst>
              <a:gd name="connsiteX0" fmla="*/ 1299119 w 3735980"/>
              <a:gd name="connsiteY0" fmla="*/ 0 h 2461432"/>
              <a:gd name="connsiteX1" fmla="*/ 3735980 w 3735980"/>
              <a:gd name="connsiteY1" fmla="*/ 0 h 2461432"/>
              <a:gd name="connsiteX2" fmla="*/ 2436861 w 3735980"/>
              <a:gd name="connsiteY2" fmla="*/ 2461432 h 2461432"/>
              <a:gd name="connsiteX3" fmla="*/ 0 w 3735980"/>
              <a:gd name="connsiteY3" fmla="*/ 2461432 h 2461432"/>
            </a:gdLst>
            <a:ahLst/>
            <a:cxnLst/>
            <a:rect l="l" t="t" r="r" b="b"/>
            <a:pathLst>
              <a:path w="3735980" h="2461432">
                <a:moveTo>
                  <a:pt x="1299119" y="0"/>
                </a:moveTo>
                <a:lnTo>
                  <a:pt x="3735980" y="0"/>
                </a:lnTo>
                <a:lnTo>
                  <a:pt x="2436861" y="2461432"/>
                </a:lnTo>
                <a:lnTo>
                  <a:pt x="0" y="2461432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20738" y="3942468"/>
            <a:ext cx="3348408" cy="9144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j-lt"/>
                <a:ea typeface="Source Han Sans CN Bold"/>
                <a:cs typeface="Source Han Sans CN Bold"/>
              </a:rPr>
              <a:t>Introduction</a:t>
            </a:r>
            <a:endParaRPr kumimoji="1" lang="zh-CN" altLang="en-US" b="1" dirty="0">
              <a:latin typeface="+mj-lt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120388" y="890915"/>
            <a:ext cx="4949108" cy="3343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3800" dirty="0">
                <a:ln w="12700">
                  <a:noFill/>
                </a:ln>
                <a:solidFill>
                  <a:srgbClr val="03487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261343" y="-546420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58951" y="-74110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6986" y="0"/>
            <a:ext cx="1382000" cy="698493"/>
          </a:xfrm>
          <a:custGeom>
            <a:avLst/>
            <a:gdLst>
              <a:gd name="connsiteX0" fmla="*/ 368658 w 1382000"/>
              <a:gd name="connsiteY0" fmla="*/ 0 h 698493"/>
              <a:gd name="connsiteX1" fmla="*/ 1382000 w 1382000"/>
              <a:gd name="connsiteY1" fmla="*/ 0 h 698493"/>
              <a:gd name="connsiteX2" fmla="*/ 1013342 w 1382000"/>
              <a:gd name="connsiteY2" fmla="*/ 698493 h 698493"/>
              <a:gd name="connsiteX3" fmla="*/ 0 w 1382000"/>
              <a:gd name="connsiteY3" fmla="*/ 698493 h 698493"/>
            </a:gdLst>
            <a:ahLst/>
            <a:cxnLst/>
            <a:rect l="l" t="t" r="r" b="b"/>
            <a:pathLst>
              <a:path w="1382000" h="698493">
                <a:moveTo>
                  <a:pt x="368658" y="0"/>
                </a:moveTo>
                <a:lnTo>
                  <a:pt x="1382000" y="0"/>
                </a:lnTo>
                <a:lnTo>
                  <a:pt x="1013342" y="698493"/>
                </a:lnTo>
                <a:lnTo>
                  <a:pt x="0" y="6984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76632" y="5421924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574240" y="522724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0" name="Picture 6" descr="Subject Selection">
            <a:extLst>
              <a:ext uri="{FF2B5EF4-FFF2-40B4-BE49-F238E27FC236}">
                <a16:creationId xmlns:a16="http://schemas.microsoft.com/office/drawing/2014/main" id="{88996DC9-916A-E492-AC45-D2B01ED8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75" y="407141"/>
            <a:ext cx="2041456" cy="5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73CCDAC4-AF49-1194-E1AB-6F66838ABA88}"/>
              </a:ext>
            </a:extLst>
          </p:cNvPr>
          <p:cNvSpPr txBox="1"/>
          <p:nvPr/>
        </p:nvSpPr>
        <p:spPr>
          <a:xfrm>
            <a:off x="-175591" y="2159796"/>
            <a:ext cx="12490173" cy="1898068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pic>
        <p:nvPicPr>
          <p:cNvPr id="22" name="Picture 4" descr="yodiyim/iStock, Getty Images">
            <a:extLst>
              <a:ext uri="{FF2B5EF4-FFF2-40B4-BE49-F238E27FC236}">
                <a16:creationId xmlns:a16="http://schemas.microsoft.com/office/drawing/2014/main" id="{41BD5A52-58C5-53DF-7EEF-517C79D1C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31" y="1606845"/>
            <a:ext cx="5446117" cy="4084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262997" y="1861931"/>
            <a:ext cx="11670586" cy="4426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C4245"/>
                </a:solidFill>
                <a:effectLst/>
              </a:rPr>
              <a:t>Cardiovascular diseases (CVDs) are the leading cause of death globally.</a:t>
            </a:r>
          </a:p>
          <a:p>
            <a:pPr algn="l"/>
            <a:endParaRPr lang="en-US" altLang="zh-CN" b="0" i="0" dirty="0">
              <a:solidFill>
                <a:srgbClr val="3C4245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C4245"/>
                </a:solidFill>
                <a:effectLst/>
              </a:rPr>
              <a:t>An estimated 17.9 million people died from CVDs in 2019, representing 32% of all global deaths. Of these deaths, 85% were due to heart attack and stroke.</a:t>
            </a:r>
          </a:p>
          <a:p>
            <a:pPr algn="l"/>
            <a:endParaRPr lang="en-US" altLang="zh-CN" b="0" i="0" dirty="0">
              <a:solidFill>
                <a:srgbClr val="3C4245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C4245"/>
                </a:solidFill>
                <a:effectLst/>
              </a:rPr>
              <a:t>Over three quarters of CVD deaths take place in low- and middle-income countries.</a:t>
            </a:r>
          </a:p>
          <a:p>
            <a:pPr algn="l"/>
            <a:endParaRPr lang="en-US" altLang="zh-CN" b="0" i="0" dirty="0">
              <a:solidFill>
                <a:srgbClr val="3C4245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C4245"/>
                </a:solidFill>
                <a:effectLst/>
              </a:rPr>
              <a:t>Out of the 17 million premature deaths (under the age of 70) due to noncommunicable diseases in 2019, 38% were caused by CVDs.</a:t>
            </a:r>
          </a:p>
          <a:p>
            <a:pPr algn="l"/>
            <a:endParaRPr lang="en-US" altLang="zh-CN" b="0" i="0" dirty="0">
              <a:solidFill>
                <a:srgbClr val="3C4245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C4245"/>
                </a:solidFill>
                <a:effectLst/>
              </a:rPr>
              <a:t>Most cardiovascular diseases can be prevented by addressing </a:t>
            </a:r>
            <a:r>
              <a:rPr lang="en-US" altLang="zh-CN" b="0" i="0" dirty="0" err="1">
                <a:solidFill>
                  <a:srgbClr val="3C4245"/>
                </a:solidFill>
                <a:effectLst/>
              </a:rPr>
              <a:t>behavioural</a:t>
            </a:r>
            <a:r>
              <a:rPr lang="en-US" altLang="zh-CN" b="0" i="0" dirty="0">
                <a:solidFill>
                  <a:srgbClr val="3C4245"/>
                </a:solidFill>
                <a:effectLst/>
              </a:rPr>
              <a:t> and environmental risk factors such as tobacco use, unhealthy diet and obesity, physical inactivity, harmful use of alcohol and air pollution.</a:t>
            </a:r>
          </a:p>
          <a:p>
            <a:pPr algn="l"/>
            <a:endParaRPr lang="en-US" altLang="zh-CN" b="0" i="0" dirty="0">
              <a:solidFill>
                <a:srgbClr val="3C4245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C4245"/>
                </a:solidFill>
                <a:effectLst/>
              </a:rPr>
              <a:t>It is important to detect cardiovascular disease as early as possible so that management with counselling and medicines can begin.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1.1. Global Impact of Heart Disease</a:t>
            </a:r>
            <a:endParaRPr kumimoji="1" lang="zh-CN" altLang="en-US" b="1" dirty="0"/>
          </a:p>
        </p:txBody>
      </p:sp>
      <p:sp>
        <p:nvSpPr>
          <p:cNvPr id="13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0049565-8E8F-1B91-ECB7-AF7712D085AC}"/>
              </a:ext>
            </a:extLst>
          </p:cNvPr>
          <p:cNvSpPr txBox="1"/>
          <p:nvPr/>
        </p:nvSpPr>
        <p:spPr>
          <a:xfrm>
            <a:off x="262997" y="1235284"/>
            <a:ext cx="567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ref: </a:t>
            </a:r>
            <a:r>
              <a:rPr lang="en-US" altLang="zh-CN" dirty="0">
                <a:hlinkClick r:id="rId2"/>
              </a:rPr>
              <a:t>Cardiovascular diseases (CVDs)</a:t>
            </a:r>
            <a:endParaRPr lang="zh-CN" altLang="en-US" dirty="0"/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172DCB56-CBDB-721E-DD04-EFD1C3985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0973" y="220917"/>
            <a:ext cx="1608030" cy="16544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64716" y="1855537"/>
            <a:ext cx="4823642" cy="3218267"/>
          </a:xfrm>
          <a:prstGeom prst="roundRect">
            <a:avLst>
              <a:gd name="adj" fmla="val 12515"/>
            </a:avLst>
          </a:prstGeom>
          <a:solidFill>
            <a:schemeClr val="bg1"/>
          </a:solidFill>
          <a:ln w="19050" cap="sq">
            <a:solidFill>
              <a:schemeClr val="accent1"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58849" y="1855537"/>
            <a:ext cx="4823642" cy="3218267"/>
          </a:xfrm>
          <a:prstGeom prst="roundRect">
            <a:avLst>
              <a:gd name="adj" fmla="val 12515"/>
            </a:avLst>
          </a:prstGeom>
          <a:solidFill>
            <a:schemeClr val="bg1"/>
          </a:solidFill>
          <a:ln w="19050" cap="sq">
            <a:solidFill>
              <a:schemeClr val="accent1"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2600" y="3171353"/>
            <a:ext cx="832510" cy="586635"/>
          </a:xfrm>
          <a:prstGeom prst="roundRect">
            <a:avLst>
              <a:gd name="adj" fmla="val 2402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101600" dist="635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90420" y="3171353"/>
            <a:ext cx="832510" cy="586635"/>
          </a:xfrm>
          <a:prstGeom prst="roundRect">
            <a:avLst>
              <a:gd name="adj" fmla="val 33763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48428" y="3153698"/>
            <a:ext cx="664202" cy="5866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006079" y="3153698"/>
            <a:ext cx="797451" cy="5866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34873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85081" y="1970407"/>
            <a:ext cx="4432888" cy="29885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en-US" altLang="zh-CN" sz="2000" b="1" dirty="0"/>
              <a:t>Early Detection &amp; Risk Assessment</a:t>
            </a:r>
          </a:p>
          <a:p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Machine learning models analyze medical data to detect early signs of heart disease.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Predicts a patient’s risk based on historical health records, allowing early intervention.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6883194" y="1970407"/>
            <a:ext cx="4432888" cy="29885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en-US" altLang="zh-CN" sz="2000" b="1" dirty="0"/>
              <a:t>Reducing Healthcare Costs</a:t>
            </a:r>
          </a:p>
          <a:p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Early detection reduces hospitalization rates and treatment costs.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Automates routine diagnostic tasks, saving time for healthcare professionals.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1.2. Role of Machine Learning</a:t>
            </a:r>
            <a:endParaRPr kumimoji="1" lang="zh-CN" altLang="en-US" b="1" dirty="0"/>
          </a:p>
        </p:txBody>
      </p:sp>
      <p:sp>
        <p:nvSpPr>
          <p:cNvPr id="13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787400" y="2550160"/>
            <a:ext cx="4277360" cy="10693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1.3. Project Objectives</a:t>
            </a:r>
            <a:endParaRPr kumimoji="1" lang="zh-CN" altLang="en-US" b="1" dirty="0"/>
          </a:p>
        </p:txBody>
      </p:sp>
      <p:sp>
        <p:nvSpPr>
          <p:cNvPr id="15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39AD8A-30A5-D332-3A60-1060A11EFB56}"/>
              </a:ext>
            </a:extLst>
          </p:cNvPr>
          <p:cNvSpPr txBox="1"/>
          <p:nvPr/>
        </p:nvSpPr>
        <p:spPr>
          <a:xfrm>
            <a:off x="556591" y="1470991"/>
            <a:ext cx="11376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Use data science skills to analyze reasons for heart disease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/>
              <a:t>Build a model for prediction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7543" y="268514"/>
            <a:ext cx="11596914" cy="6320972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17500" sx="102000" sy="102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450814" y="4528911"/>
            <a:ext cx="1222572" cy="2316399"/>
          </a:xfrm>
          <a:custGeom>
            <a:avLst/>
            <a:gdLst>
              <a:gd name="connsiteX0" fmla="*/ 0 w 1222572"/>
              <a:gd name="connsiteY0" fmla="*/ 0 h 2316399"/>
              <a:gd name="connsiteX1" fmla="*/ 1222572 w 1222572"/>
              <a:gd name="connsiteY1" fmla="*/ 0 h 2316399"/>
              <a:gd name="connsiteX2" fmla="*/ 0 w 1222572"/>
              <a:gd name="connsiteY2" fmla="*/ 2316399 h 2316399"/>
            </a:gdLst>
            <a:ahLst/>
            <a:cxnLst/>
            <a:rect l="l" t="t" r="r" b="b"/>
            <a:pathLst>
              <a:path w="1222572" h="2316399">
                <a:moveTo>
                  <a:pt x="0" y="0"/>
                </a:moveTo>
                <a:lnTo>
                  <a:pt x="1222572" y="0"/>
                </a:lnTo>
                <a:lnTo>
                  <a:pt x="0" y="2316399"/>
                </a:lnTo>
                <a:close/>
              </a:path>
            </a:pathLst>
          </a:custGeom>
          <a:solidFill>
            <a:schemeClr val="accent1">
              <a:alpha val="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24571" y="0"/>
            <a:ext cx="3735980" cy="2461432"/>
          </a:xfrm>
          <a:custGeom>
            <a:avLst/>
            <a:gdLst>
              <a:gd name="connsiteX0" fmla="*/ 1299119 w 3735980"/>
              <a:gd name="connsiteY0" fmla="*/ 0 h 2461432"/>
              <a:gd name="connsiteX1" fmla="*/ 3735980 w 3735980"/>
              <a:gd name="connsiteY1" fmla="*/ 0 h 2461432"/>
              <a:gd name="connsiteX2" fmla="*/ 2436861 w 3735980"/>
              <a:gd name="connsiteY2" fmla="*/ 2461432 h 2461432"/>
              <a:gd name="connsiteX3" fmla="*/ 0 w 3735980"/>
              <a:gd name="connsiteY3" fmla="*/ 2461432 h 2461432"/>
            </a:gdLst>
            <a:ahLst/>
            <a:cxnLst/>
            <a:rect l="l" t="t" r="r" b="b"/>
            <a:pathLst>
              <a:path w="3735980" h="2461432">
                <a:moveTo>
                  <a:pt x="1299119" y="0"/>
                </a:moveTo>
                <a:lnTo>
                  <a:pt x="3735980" y="0"/>
                </a:lnTo>
                <a:lnTo>
                  <a:pt x="2436861" y="2461432"/>
                </a:lnTo>
                <a:lnTo>
                  <a:pt x="0" y="2461432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6986" y="1811906"/>
            <a:ext cx="8082385" cy="1898068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sq">
            <a:solidFill>
              <a:schemeClr val="accent1">
                <a:alpha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0253" y="3942468"/>
            <a:ext cx="5684860" cy="19140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 CN Bold"/>
                <a:cs typeface="Source Han Sans CN Bold"/>
              </a:rPr>
              <a:t>Methodology</a:t>
            </a:r>
            <a:endParaRPr kumimoji="1" lang="zh-CN" altLang="en-US" b="1" dirty="0"/>
          </a:p>
        </p:txBody>
      </p:sp>
      <p:sp>
        <p:nvSpPr>
          <p:cNvPr id="9" name="标题 1"/>
          <p:cNvSpPr txBox="1"/>
          <p:nvPr/>
        </p:nvSpPr>
        <p:spPr>
          <a:xfrm>
            <a:off x="1510619" y="2064449"/>
            <a:ext cx="4148692" cy="19140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3800" dirty="0">
                <a:ln w="12700">
                  <a:noFill/>
                </a:ln>
                <a:solidFill>
                  <a:srgbClr val="03487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261343" y="-546420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58951" y="-74110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6986" y="0"/>
            <a:ext cx="1382000" cy="698493"/>
          </a:xfrm>
          <a:custGeom>
            <a:avLst/>
            <a:gdLst>
              <a:gd name="connsiteX0" fmla="*/ 368658 w 1382000"/>
              <a:gd name="connsiteY0" fmla="*/ 0 h 698493"/>
              <a:gd name="connsiteX1" fmla="*/ 1382000 w 1382000"/>
              <a:gd name="connsiteY1" fmla="*/ 0 h 698493"/>
              <a:gd name="connsiteX2" fmla="*/ 1013342 w 1382000"/>
              <a:gd name="connsiteY2" fmla="*/ 698493 h 698493"/>
              <a:gd name="connsiteX3" fmla="*/ 0 w 1382000"/>
              <a:gd name="connsiteY3" fmla="*/ 698493 h 698493"/>
            </a:gdLst>
            <a:ahLst/>
            <a:cxnLst/>
            <a:rect l="l" t="t" r="r" b="b"/>
            <a:pathLst>
              <a:path w="1382000" h="698493">
                <a:moveTo>
                  <a:pt x="368658" y="0"/>
                </a:moveTo>
                <a:lnTo>
                  <a:pt x="1382000" y="0"/>
                </a:lnTo>
                <a:lnTo>
                  <a:pt x="1013342" y="698493"/>
                </a:lnTo>
                <a:lnTo>
                  <a:pt x="0" y="6984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876632" y="5421924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>
              <a:alpha val="3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574240" y="5227242"/>
            <a:ext cx="1947599" cy="1907123"/>
          </a:xfrm>
          <a:prstGeom prst="parallelogram">
            <a:avLst>
              <a:gd name="adj" fmla="val 52779"/>
            </a:avLst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0" name="Picture 6" descr="Subject Selection">
            <a:extLst>
              <a:ext uri="{FF2B5EF4-FFF2-40B4-BE49-F238E27FC236}">
                <a16:creationId xmlns:a16="http://schemas.microsoft.com/office/drawing/2014/main" id="{88996DC9-916A-E492-AC45-D2B01ED8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329" y="421749"/>
            <a:ext cx="2041456" cy="5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ata Scientist - Skills you need to develop — DataSagar Blog">
            <a:extLst>
              <a:ext uri="{FF2B5EF4-FFF2-40B4-BE49-F238E27FC236}">
                <a16:creationId xmlns:a16="http://schemas.microsoft.com/office/drawing/2014/main" id="{A60CC7FC-858F-171F-9B41-52443EFF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05" y="1668055"/>
            <a:ext cx="6657253" cy="37499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922422" y="4241270"/>
            <a:ext cx="268406" cy="30922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904920" y="1925525"/>
            <a:ext cx="268406" cy="30922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2.1. Develop Environment and</a:t>
            </a: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 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Tools</a:t>
            </a:r>
            <a:endParaRPr kumimoji="1" lang="zh-CN" altLang="en-US" b="1" dirty="0"/>
          </a:p>
        </p:txBody>
      </p:sp>
      <p:sp>
        <p:nvSpPr>
          <p:cNvPr id="17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BDF8EC-5E94-E95B-6846-542F01B9A517}"/>
              </a:ext>
            </a:extLst>
          </p:cNvPr>
          <p:cNvSpPr txBox="1"/>
          <p:nvPr/>
        </p:nvSpPr>
        <p:spPr>
          <a:xfrm>
            <a:off x="438154" y="1378226"/>
            <a:ext cx="3080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Develop 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VScode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Ubuntu 22.04 (</a:t>
            </a:r>
            <a:r>
              <a:rPr lang="en-US" altLang="zh-CN" dirty="0" err="1"/>
              <a:t>wsl</a:t>
            </a:r>
            <a:r>
              <a:rPr lang="en-US" altLang="zh-CN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Python 3.X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80593A1-9609-AEC5-041C-2C03CA5FBC7A}"/>
              </a:ext>
            </a:extLst>
          </p:cNvPr>
          <p:cNvSpPr txBox="1"/>
          <p:nvPr/>
        </p:nvSpPr>
        <p:spPr>
          <a:xfrm>
            <a:off x="471446" y="3429000"/>
            <a:ext cx="2531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Tools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Numpy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Seaborn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Pandas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Matplotlib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Scipy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Sklearn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170" name="Picture 2" descr="La guía definitiva del paquete NumPy para computación científica en Python">
            <a:extLst>
              <a:ext uri="{FF2B5EF4-FFF2-40B4-BE49-F238E27FC236}">
                <a16:creationId xmlns:a16="http://schemas.microsoft.com/office/drawing/2014/main" id="{95E0E31E-0AE3-8964-7556-AD459E4C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87" y="3784118"/>
            <a:ext cx="1866207" cy="7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undefined">
            <a:extLst>
              <a:ext uri="{FF2B5EF4-FFF2-40B4-BE49-F238E27FC236}">
                <a16:creationId xmlns:a16="http://schemas.microsoft.com/office/drawing/2014/main" id="{4E4399C2-63F1-F94A-0029-21DB860A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356" y="3778218"/>
            <a:ext cx="1716744" cy="9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062ED2F-3538-9312-696C-AFC379A95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663" y="3701283"/>
            <a:ext cx="1239252" cy="12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undefined">
            <a:extLst>
              <a:ext uri="{FF2B5EF4-FFF2-40B4-BE49-F238E27FC236}">
                <a16:creationId xmlns:a16="http://schemas.microsoft.com/office/drawing/2014/main" id="{04BD35C5-7F25-1DD2-684B-70B0726D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87" y="5227232"/>
            <a:ext cx="2276390" cy="92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22" descr="Python Logo PNG Vectors Free Download">
            <a:extLst>
              <a:ext uri="{FF2B5EF4-FFF2-40B4-BE49-F238E27FC236}">
                <a16:creationId xmlns:a16="http://schemas.microsoft.com/office/drawing/2014/main" id="{727B40A0-6AA0-24E7-A1C4-AFF414F4BF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7192" name="Picture 24" descr="Python Logo PNG Vectors Free Download">
            <a:extLst>
              <a:ext uri="{FF2B5EF4-FFF2-40B4-BE49-F238E27FC236}">
                <a16:creationId xmlns:a16="http://schemas.microsoft.com/office/drawing/2014/main" id="{92CB600C-3311-4DD0-87B0-3E93BD17E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311005"/>
            <a:ext cx="3231740" cy="5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Discussion of seaborn logo · Issue #2243 · mwaskom/seaborn · GitHub">
            <a:extLst>
              <a:ext uri="{FF2B5EF4-FFF2-40B4-BE49-F238E27FC236}">
                <a16:creationId xmlns:a16="http://schemas.microsoft.com/office/drawing/2014/main" id="{59440347-6BBF-995E-32FE-8320C8EE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663" y="5068368"/>
            <a:ext cx="1239252" cy="12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Ubuntu Logo, symbol, meaning, history, PNG, brand">
            <a:extLst>
              <a:ext uri="{FF2B5EF4-FFF2-40B4-BE49-F238E27FC236}">
                <a16:creationId xmlns:a16="http://schemas.microsoft.com/office/drawing/2014/main" id="{25EBFFCB-BEFB-6B4F-2943-6DA895D96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86" y="1186613"/>
            <a:ext cx="2364117" cy="13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Logo Visual Studio Code – Logos PNG">
            <a:extLst>
              <a:ext uri="{FF2B5EF4-FFF2-40B4-BE49-F238E27FC236}">
                <a16:creationId xmlns:a16="http://schemas.microsoft.com/office/drawing/2014/main" id="{309DCB9C-5077-2E23-2EDB-ABD2AA25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356" y="1378226"/>
            <a:ext cx="943975" cy="94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>
            <a:extLst>
              <a:ext uri="{FF2B5EF4-FFF2-40B4-BE49-F238E27FC236}">
                <a16:creationId xmlns:a16="http://schemas.microsoft.com/office/drawing/2014/main" id="{E6827815-C082-C31B-CEC7-DD290721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585" y="1352282"/>
            <a:ext cx="1208330" cy="12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>
            <a:alpha val="10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76434-549B-C903-2894-854F848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C827A-456C-4DF0-27C5-EE625C9719A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0000"/>
                </a:schemeClr>
              </a:gs>
              <a:gs pos="6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15035AD-5355-70D8-ADBA-D4F867972189}"/>
              </a:ext>
            </a:extLst>
          </p:cNvPr>
          <p:cNvSpPr txBox="1"/>
          <p:nvPr/>
        </p:nvSpPr>
        <p:spPr>
          <a:xfrm>
            <a:off x="922422" y="4241270"/>
            <a:ext cx="268406" cy="30922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805B794-E1C3-BE8A-9B77-3727D290A719}"/>
              </a:ext>
            </a:extLst>
          </p:cNvPr>
          <p:cNvSpPr txBox="1"/>
          <p:nvPr/>
        </p:nvSpPr>
        <p:spPr>
          <a:xfrm>
            <a:off x="6620424" y="2043220"/>
            <a:ext cx="4552902" cy="11134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the UCI Heart Disease Dataset, which includes patient demographics and medical history.</a:t>
            </a:r>
            <a:endParaRPr kumimoji="1"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B05843C-8ECA-FE70-F644-2FB2363F7B78}"/>
              </a:ext>
            </a:extLst>
          </p:cNvPr>
          <p:cNvSpPr txBox="1"/>
          <p:nvPr/>
        </p:nvSpPr>
        <p:spPr>
          <a:xfrm flipH="1">
            <a:off x="10904920" y="1925525"/>
            <a:ext cx="268406" cy="30922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2A33004-CBF1-90DD-C6AD-E74046475683}"/>
              </a:ext>
            </a:extLst>
          </p:cNvPr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167D4F7-273A-2A15-D39D-93F8C8938DAE}"/>
              </a:ext>
            </a:extLst>
          </p:cNvPr>
          <p:cNvSpPr txBox="1"/>
          <p:nvPr/>
        </p:nvSpPr>
        <p:spPr>
          <a:xfrm>
            <a:off x="773150" y="658615"/>
            <a:ext cx="10745750" cy="3059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  <a:cs typeface="Source Han Sans CN Bold"/>
              </a:rPr>
              <a:t>2.2. Data </a:t>
            </a:r>
            <a:r>
              <a:rPr lang="en-US" altLang="zh-CN" sz="2800" b="1" kern="100" dirty="0">
                <a:effectLst/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acquisition</a:t>
            </a:r>
            <a:endParaRPr lang="zh-CN" altLang="zh-CN" sz="2800" b="1" kern="100" dirty="0">
              <a:effectLst/>
              <a:latin typeface="+mj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endParaRPr kumimoji="1" lang="zh-CN" altLang="en-US" b="1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3DA01038-DE1A-968D-1A4A-9AC54661A25B}"/>
              </a:ext>
            </a:extLst>
          </p:cNvPr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EC5583-6D71-E1F9-08B9-C7E3F20D05A2}"/>
              </a:ext>
            </a:extLst>
          </p:cNvPr>
          <p:cNvSpPr txBox="1"/>
          <p:nvPr/>
        </p:nvSpPr>
        <p:spPr>
          <a:xfrm>
            <a:off x="471446" y="1503358"/>
            <a:ext cx="52535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source: </a:t>
            </a:r>
            <a:r>
              <a:rPr lang="en-US" altLang="zh-CN" dirty="0">
                <a:hlinkClick r:id="rId2"/>
              </a:rPr>
              <a:t>Heart Disease - UCI Machine Learning Repository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Information: The Cleveland database contains 76 attributes, but only 14 are used in experiments, mainly for distinguishing the presence (values 1-4) or absence (value 0) of heart disease. </a:t>
            </a:r>
            <a:r>
              <a:rPr lang="en-US" altLang="zh-CN" dirty="0">
                <a:solidFill>
                  <a:srgbClr val="FF0000"/>
                </a:solidFill>
              </a:rPr>
              <a:t>The database has had patient names and social security numbers replaced with dummy values. 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Dataset size: </a:t>
            </a:r>
            <a:r>
              <a:rPr lang="en-US" altLang="zh-CN" b="0" i="0" dirty="0">
                <a:solidFill>
                  <a:srgbClr val="303030"/>
                </a:solidFill>
                <a:effectLst/>
              </a:rPr>
              <a:t>59.2 KB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9BF6793-2847-C763-E501-ACA9CE01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32" y="1271445"/>
            <a:ext cx="5403435" cy="48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9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34873"/>
      </a:accent1>
      <a:accent2>
        <a:srgbClr val="BF846F"/>
      </a:accent2>
      <a:accent3>
        <a:srgbClr val="3F3F3F"/>
      </a:accent3>
      <a:accent4>
        <a:srgbClr val="3F3F3F"/>
      </a:accent4>
      <a:accent5>
        <a:srgbClr val="034873"/>
      </a:accent5>
      <a:accent6>
        <a:srgbClr val="3F3F3F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863</Words>
  <Application>Microsoft Office PowerPoint</Application>
  <PresentationFormat>宽屏</PresentationFormat>
  <Paragraphs>181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Cambria Math</vt:lpstr>
      <vt:lpstr>宋体</vt:lpstr>
      <vt:lpstr>Times New Roman</vt:lpstr>
      <vt:lpstr>Cascadia Code ExtraLight</vt:lpstr>
      <vt:lpstr>OPPOSans H</vt:lpstr>
      <vt:lpstr>Source Han Sans CN Bold</vt:lpstr>
      <vt:lpstr>Source Han Sans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cxy</dc:creator>
  <cp:lastModifiedBy>Xinyi Chen</cp:lastModifiedBy>
  <cp:revision>11</cp:revision>
  <dcterms:modified xsi:type="dcterms:W3CDTF">2025-04-14T17:22:37Z</dcterms:modified>
</cp:coreProperties>
</file>